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2" r:id="rId4"/>
    <p:sldId id="273" r:id="rId5"/>
    <p:sldId id="310" r:id="rId6"/>
    <p:sldId id="274" r:id="rId7"/>
    <p:sldId id="315" r:id="rId8"/>
    <p:sldId id="275" r:id="rId9"/>
    <p:sldId id="276" r:id="rId10"/>
    <p:sldId id="309" r:id="rId11"/>
    <p:sldId id="281" r:id="rId12"/>
    <p:sldId id="314" r:id="rId13"/>
    <p:sldId id="279" r:id="rId14"/>
    <p:sldId id="308" r:id="rId15"/>
    <p:sldId id="313" r:id="rId16"/>
    <p:sldId id="282" r:id="rId17"/>
    <p:sldId id="312" r:id="rId18"/>
    <p:sldId id="289" r:id="rId19"/>
    <p:sldId id="294" r:id="rId20"/>
    <p:sldId id="295" r:id="rId21"/>
    <p:sldId id="296" r:id="rId22"/>
    <p:sldId id="316" r:id="rId23"/>
    <p:sldId id="288" r:id="rId24"/>
    <p:sldId id="302" r:id="rId25"/>
    <p:sldId id="305" r:id="rId26"/>
    <p:sldId id="303" r:id="rId27"/>
    <p:sldId id="304" r:id="rId28"/>
    <p:sldId id="287" r:id="rId29"/>
    <p:sldId id="299" r:id="rId30"/>
    <p:sldId id="301" r:id="rId31"/>
    <p:sldId id="300" r:id="rId32"/>
    <p:sldId id="317" r:id="rId33"/>
    <p:sldId id="285" r:id="rId34"/>
    <p:sldId id="307" r:id="rId35"/>
    <p:sldId id="290" r:id="rId36"/>
    <p:sldId id="286" r:id="rId37"/>
    <p:sldId id="306" r:id="rId38"/>
    <p:sldId id="291" r:id="rId39"/>
    <p:sldId id="292" r:id="rId40"/>
    <p:sldId id="293" r:id="rId41"/>
    <p:sldId id="311" r:id="rId42"/>
    <p:sldId id="298" r:id="rId43"/>
    <p:sldId id="297" r:id="rId44"/>
  </p:sldIdLst>
  <p:sldSz cx="18288000" cy="10287000"/>
  <p:notesSz cx="6858000" cy="9144000"/>
  <p:embeddedFontLst>
    <p:embeddedFont>
      <p:font typeface="Inter Bold" panose="020B060402020202020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nter" panose="020B0604020202020204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Candara" panose="020E0502030303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t" initials="t" lastIdx="1" clrIdx="0">
    <p:extLst>
      <p:ext uri="{19B8F6BF-5375-455C-9EA6-DF929625EA0E}">
        <p15:presenceInfo xmlns:p15="http://schemas.microsoft.com/office/powerpoint/2012/main" userId="00cea8ec08065c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1299" autoAdjust="0"/>
  </p:normalViewPr>
  <p:slideViewPr>
    <p:cSldViewPr>
      <p:cViewPr>
        <p:scale>
          <a:sx n="50" d="100"/>
          <a:sy n="50" d="100"/>
        </p:scale>
        <p:origin x="78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31F2E-3B13-4836-B568-E64947BF5891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5226F-DFAE-416C-A683-7FFD0FDAE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07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Clientın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oluşturmak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nesnenin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ayrıntılarını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bilmesi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gerekmez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8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Oluşturacağımız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mobilyaların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şekilde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ailenin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ürünleri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eşleşmesi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gerekir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Yeni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modelleri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ürünler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eklendiğinde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kodumuzu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değiştirmek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istemeyiz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nasıl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getireceği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ilgilenmez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Factory’e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Class’ı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kendisine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verildiyse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onun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yeterlidir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Sandalye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yoksa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Victorian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sandalye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gelmiş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umursamaz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Interface’ine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sandalye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getirmesi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kesindir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4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2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oluşturuyoruz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Client,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ürünü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oluştururken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modeliyle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ilgilenmez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sadece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ürününde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oluştugunu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14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Constructor’lar</a:t>
            </a:r>
            <a:r>
              <a:rPr lang="en-US" dirty="0" smtClean="0"/>
              <a:t> </a:t>
            </a:r>
            <a:r>
              <a:rPr lang="en-US" dirty="0" err="1" smtClean="0"/>
              <a:t>nesne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metotlar</a:t>
            </a:r>
            <a:r>
              <a:rPr lang="en-US" dirty="0" smtClean="0"/>
              <a:t> </a:t>
            </a:r>
            <a:r>
              <a:rPr lang="en-US" dirty="0" err="1" smtClean="0"/>
              <a:t>olduğundan</a:t>
            </a:r>
            <a:r>
              <a:rPr lang="en-US" dirty="0" smtClean="0"/>
              <a:t> </a:t>
            </a:r>
            <a:r>
              <a:rPr lang="en-US" dirty="0" err="1" smtClean="0"/>
              <a:t>dolayı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almaya</a:t>
            </a:r>
            <a:r>
              <a:rPr lang="en-US" dirty="0" smtClean="0"/>
              <a:t> </a:t>
            </a:r>
            <a:r>
              <a:rPr lang="en-US" dirty="0" err="1" smtClean="0"/>
              <a:t>yatkınlardır</a:t>
            </a:r>
            <a:r>
              <a:rPr lang="en-US" dirty="0" smtClean="0"/>
              <a:t>. Bu durum da </a:t>
            </a:r>
            <a:r>
              <a:rPr lang="en-US" dirty="0" err="1" smtClean="0"/>
              <a:t>onları</a:t>
            </a:r>
            <a:r>
              <a:rPr lang="en-US" dirty="0" smtClean="0"/>
              <a:t> </a:t>
            </a:r>
            <a:r>
              <a:rPr lang="en-US" dirty="0" err="1" smtClean="0"/>
              <a:t>ister</a:t>
            </a:r>
            <a:r>
              <a:rPr lang="en-US" dirty="0" smtClean="0"/>
              <a:t> </a:t>
            </a:r>
            <a:r>
              <a:rPr lang="en-US" dirty="0" err="1" smtClean="0"/>
              <a:t>istemez</a:t>
            </a:r>
            <a:r>
              <a:rPr lang="en-US" dirty="0" smtClean="0"/>
              <a:t> </a:t>
            </a:r>
            <a:r>
              <a:rPr lang="en-US" dirty="0" err="1" smtClean="0"/>
              <a:t>karmaşık</a:t>
            </a:r>
            <a:r>
              <a:rPr lang="en-US" dirty="0" smtClean="0"/>
              <a:t> </a:t>
            </a:r>
            <a:r>
              <a:rPr lang="en-US" dirty="0" err="1" smtClean="0"/>
              <a:t>metotlar</a:t>
            </a:r>
            <a:r>
              <a:rPr lang="en-US" dirty="0" smtClean="0"/>
              <a:t> </a:t>
            </a:r>
            <a:r>
              <a:rPr lang="en-US" dirty="0" err="1" smtClean="0"/>
              <a:t>haline</a:t>
            </a:r>
            <a:r>
              <a:rPr lang="en-US" dirty="0" smtClean="0"/>
              <a:t> </a:t>
            </a:r>
            <a:r>
              <a:rPr lang="en-US" dirty="0" err="1" smtClean="0"/>
              <a:t>getirmektedir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paremetresi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kurucu</a:t>
            </a:r>
            <a:r>
              <a:rPr lang="en-US" dirty="0" smtClean="0"/>
              <a:t> </a:t>
            </a:r>
            <a:r>
              <a:rPr lang="en-US" dirty="0" err="1" smtClean="0"/>
              <a:t>fonksiyonun</a:t>
            </a:r>
            <a:r>
              <a:rPr lang="en-US" dirty="0" smtClean="0"/>
              <a:t> </a:t>
            </a:r>
            <a:r>
              <a:rPr lang="en-US" dirty="0" err="1" smtClean="0"/>
              <a:t>dezavantajı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parametrelerin</a:t>
            </a:r>
            <a:r>
              <a:rPr lang="en-US" dirty="0" smtClean="0"/>
              <a:t> </a:t>
            </a:r>
            <a:r>
              <a:rPr lang="en-US" dirty="0" err="1" smtClean="0"/>
              <a:t>çoğuna</a:t>
            </a:r>
            <a:r>
              <a:rPr lang="en-US" dirty="0" smtClean="0"/>
              <a:t> her </a:t>
            </a:r>
            <a:r>
              <a:rPr lang="en-US" dirty="0" err="1" smtClean="0"/>
              <a:t>zamana</a:t>
            </a:r>
            <a:r>
              <a:rPr lang="en-US" dirty="0" smtClean="0"/>
              <a:t> </a:t>
            </a:r>
            <a:r>
              <a:rPr lang="en-US" dirty="0" err="1" smtClean="0"/>
              <a:t>ihtiyacı</a:t>
            </a:r>
            <a:r>
              <a:rPr lang="en-US" dirty="0" smtClean="0"/>
              <a:t> </a:t>
            </a:r>
            <a:r>
              <a:rPr lang="en-US" dirty="0" err="1" smtClean="0"/>
              <a:t>olmamasıdır</a:t>
            </a:r>
            <a:r>
              <a:rPr lang="en-US" dirty="0" smtClean="0"/>
              <a:t>.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sayısı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arttıkça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parametreleri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özellikle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sıralamalarını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hatırlamak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hangi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durumda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hangi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constructor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şeklini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kullanacağımızı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bilmek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olabilir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Builder Pattern </a:t>
            </a:r>
            <a:r>
              <a:rPr lang="en-US" dirty="0" err="1" smtClean="0"/>
              <a:t>kullanmadan</a:t>
            </a:r>
            <a:r>
              <a:rPr lang="en-US" dirty="0" smtClean="0"/>
              <a:t> User </a:t>
            </a:r>
            <a:r>
              <a:rPr lang="en-US" dirty="0" err="1" smtClean="0"/>
              <a:t>sınıfını</a:t>
            </a:r>
            <a:r>
              <a:rPr lang="en-US" dirty="0" smtClean="0"/>
              <a:t> default constructor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oluşturarak</a:t>
            </a:r>
            <a:r>
              <a:rPr lang="en-US" dirty="0" smtClean="0"/>
              <a:t>,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fieldları</a:t>
            </a:r>
            <a:r>
              <a:rPr lang="en-US" dirty="0" smtClean="0"/>
              <a:t> setter </a:t>
            </a:r>
            <a:r>
              <a:rPr lang="en-US" dirty="0" err="1" smtClean="0"/>
              <a:t>metodları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atama</a:t>
            </a:r>
            <a:r>
              <a:rPr lang="en-US" dirty="0" smtClean="0"/>
              <a:t> </a:t>
            </a:r>
            <a:r>
              <a:rPr lang="en-US" dirty="0" err="1" smtClean="0"/>
              <a:t>yapabilirdik</a:t>
            </a:r>
            <a:r>
              <a:rPr lang="en-US" dirty="0" smtClean="0"/>
              <a:t>.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oluşturduğumuz</a:t>
            </a:r>
            <a:r>
              <a:rPr lang="en-US" dirty="0" smtClean="0"/>
              <a:t> her </a:t>
            </a:r>
            <a:r>
              <a:rPr lang="en-US" dirty="0" err="1" smtClean="0"/>
              <a:t>nesne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bunu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kodun</a:t>
            </a:r>
            <a:r>
              <a:rPr lang="en-US" dirty="0" smtClean="0"/>
              <a:t> </a:t>
            </a:r>
            <a:r>
              <a:rPr lang="en-US" dirty="0" err="1" smtClean="0"/>
              <a:t>okunabilirliğini</a:t>
            </a:r>
            <a:r>
              <a:rPr lang="en-US" dirty="0" smtClean="0"/>
              <a:t> </a:t>
            </a:r>
            <a:r>
              <a:rPr lang="en-US" dirty="0" err="1" smtClean="0"/>
              <a:t>düşürürdü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bizim</a:t>
            </a:r>
            <a:r>
              <a:rPr lang="en-US" dirty="0" smtClean="0"/>
              <a:t> de </a:t>
            </a:r>
            <a:r>
              <a:rPr lang="en-US" dirty="0" err="1" smtClean="0"/>
              <a:t>gereksiz</a:t>
            </a:r>
            <a:r>
              <a:rPr lang="en-US" dirty="0" smtClean="0"/>
              <a:t> </a:t>
            </a:r>
            <a:r>
              <a:rPr lang="en-US" dirty="0" err="1" smtClean="0"/>
              <a:t>vaktimizi</a:t>
            </a:r>
            <a:r>
              <a:rPr lang="en-US" dirty="0" smtClean="0"/>
              <a:t> </a:t>
            </a:r>
            <a:r>
              <a:rPr lang="en-US" dirty="0" err="1" smtClean="0"/>
              <a:t>alırdı</a:t>
            </a:r>
            <a:r>
              <a:rPr lang="en-US" dirty="0" smtClean="0"/>
              <a:t>. </a:t>
            </a:r>
            <a:r>
              <a:rPr lang="en-US" dirty="0" err="1" smtClean="0"/>
              <a:t>Tabiki</a:t>
            </a:r>
            <a:r>
              <a:rPr lang="en-US" dirty="0" smtClean="0"/>
              <a:t> </a:t>
            </a:r>
            <a:r>
              <a:rPr lang="en-US" dirty="0" err="1" smtClean="0"/>
              <a:t>tasarım</a:t>
            </a:r>
            <a:r>
              <a:rPr lang="en-US" dirty="0" smtClean="0"/>
              <a:t> </a:t>
            </a:r>
            <a:r>
              <a:rPr lang="en-US" dirty="0" err="1" smtClean="0"/>
              <a:t>desenleri</a:t>
            </a:r>
            <a:r>
              <a:rPr lang="en-US" dirty="0" smtClean="0"/>
              <a:t> her durum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mükemmel</a:t>
            </a:r>
            <a:r>
              <a:rPr lang="en-US" dirty="0" smtClean="0"/>
              <a:t> </a:t>
            </a:r>
            <a:r>
              <a:rPr lang="en-US" dirty="0" err="1" smtClean="0"/>
              <a:t>çözümü</a:t>
            </a:r>
            <a:r>
              <a:rPr lang="en-US" dirty="0" smtClean="0"/>
              <a:t> </a:t>
            </a:r>
            <a:r>
              <a:rPr lang="en-US" dirty="0" err="1" smtClean="0"/>
              <a:t>sunmaz</a:t>
            </a:r>
            <a:r>
              <a:rPr lang="en-US" dirty="0" smtClean="0"/>
              <a:t> </a:t>
            </a:r>
            <a:r>
              <a:rPr lang="en-US" dirty="0" err="1" smtClean="0"/>
              <a:t>bunu</a:t>
            </a:r>
            <a:r>
              <a:rPr lang="en-US" dirty="0" smtClean="0"/>
              <a:t> </a:t>
            </a:r>
            <a:r>
              <a:rPr lang="en-US" dirty="0" err="1" smtClean="0"/>
              <a:t>unutmamak</a:t>
            </a:r>
            <a:r>
              <a:rPr lang="en-US" dirty="0" smtClean="0"/>
              <a:t> </a:t>
            </a:r>
            <a:r>
              <a:rPr lang="en-US" dirty="0" err="1" smtClean="0"/>
              <a:t>gerek</a:t>
            </a:r>
            <a:r>
              <a:rPr lang="en-US" dirty="0" smtClean="0"/>
              <a:t>. O </a:t>
            </a:r>
            <a:r>
              <a:rPr lang="en-US" dirty="0" err="1" smtClean="0"/>
              <a:t>desene</a:t>
            </a:r>
            <a:r>
              <a:rPr lang="en-US" dirty="0" smtClean="0"/>
              <a:t> </a:t>
            </a:r>
            <a:r>
              <a:rPr lang="en-US" dirty="0" err="1" smtClean="0"/>
              <a:t>ihtiyacınız</a:t>
            </a:r>
            <a:r>
              <a:rPr lang="en-US" dirty="0" smtClean="0"/>
              <a:t> </a:t>
            </a:r>
            <a:r>
              <a:rPr lang="en-US" dirty="0" err="1" smtClean="0"/>
              <a:t>olduğunda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sorunu</a:t>
            </a:r>
            <a:r>
              <a:rPr lang="en-US" dirty="0" smtClean="0"/>
              <a:t> </a:t>
            </a:r>
            <a:r>
              <a:rPr lang="en-US" dirty="0" err="1" smtClean="0"/>
              <a:t>çözer</a:t>
            </a:r>
            <a:r>
              <a:rPr lang="en-US" dirty="0" smtClean="0"/>
              <a:t>. 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0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30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91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26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 </a:t>
            </a:r>
            <a:r>
              <a:rPr lang="en-US" dirty="0" err="1" smtClean="0"/>
              <a:t>yazılmış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kodları</a:t>
            </a:r>
            <a:r>
              <a:rPr lang="en-US" dirty="0" smtClean="0"/>
              <a:t> </a:t>
            </a:r>
            <a:r>
              <a:rPr lang="en-US" dirty="0" err="1" smtClean="0"/>
              <a:t>düzenlemek</a:t>
            </a:r>
            <a:r>
              <a:rPr lang="en-US" dirty="0" smtClean="0"/>
              <a:t> </a:t>
            </a:r>
            <a:r>
              <a:rPr lang="en-US" dirty="0" err="1" smtClean="0"/>
              <a:t>zorunda</a:t>
            </a:r>
            <a:r>
              <a:rPr lang="en-US" dirty="0" smtClean="0"/>
              <a:t> </a:t>
            </a:r>
            <a:r>
              <a:rPr lang="en-US" dirty="0" err="1" smtClean="0"/>
              <a:t>kalmayız</a:t>
            </a:r>
            <a:r>
              <a:rPr lang="en-US" dirty="0" smtClean="0"/>
              <a:t>. </a:t>
            </a:r>
            <a:r>
              <a:rPr lang="en-US" dirty="0" err="1" smtClean="0"/>
              <a:t>Sonuçta</a:t>
            </a:r>
            <a:r>
              <a:rPr lang="en-US" dirty="0" smtClean="0"/>
              <a:t> </a:t>
            </a:r>
            <a:r>
              <a:rPr lang="en-US" dirty="0" err="1" smtClean="0"/>
              <a:t>ilgili</a:t>
            </a:r>
            <a:r>
              <a:rPr lang="en-US" dirty="0" smtClean="0"/>
              <a:t> </a:t>
            </a:r>
            <a:r>
              <a:rPr lang="en-US" dirty="0" err="1" smtClean="0"/>
              <a:t>kodun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 </a:t>
            </a:r>
            <a:r>
              <a:rPr lang="en-US" dirty="0" err="1" smtClean="0"/>
              <a:t>çalıştığını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ediyoruz.Adapte</a:t>
            </a:r>
            <a:r>
              <a:rPr lang="en-US" dirty="0" smtClean="0"/>
              <a:t> </a:t>
            </a:r>
            <a:r>
              <a:rPr lang="en-US" dirty="0" err="1" smtClean="0"/>
              <a:t>edeceğimiz</a:t>
            </a:r>
            <a:r>
              <a:rPr lang="en-US" dirty="0" smtClean="0"/>
              <a:t> class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değişiklik</a:t>
            </a:r>
            <a:r>
              <a:rPr lang="en-US" dirty="0" smtClean="0"/>
              <a:t> </a:t>
            </a:r>
            <a:r>
              <a:rPr lang="en-US" dirty="0" err="1" smtClean="0"/>
              <a:t>yapmadığımız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uygulama</a:t>
            </a:r>
            <a:r>
              <a:rPr lang="en-US" dirty="0" smtClean="0"/>
              <a:t> </a:t>
            </a:r>
            <a:r>
              <a:rPr lang="en-US" dirty="0" err="1" smtClean="0"/>
              <a:t>içerisinde</a:t>
            </a:r>
            <a:r>
              <a:rPr lang="en-US" dirty="0" smtClean="0"/>
              <a:t> </a:t>
            </a:r>
            <a:r>
              <a:rPr lang="en-US" dirty="0" err="1" smtClean="0"/>
              <a:t>kullanılmış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herhangi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yerde</a:t>
            </a:r>
            <a:r>
              <a:rPr lang="en-US" dirty="0" smtClean="0"/>
              <a:t> </a:t>
            </a:r>
            <a:r>
              <a:rPr lang="en-US" dirty="0" err="1" smtClean="0"/>
              <a:t>değişiklik</a:t>
            </a:r>
            <a:r>
              <a:rPr lang="en-US" dirty="0" smtClean="0"/>
              <a:t> </a:t>
            </a:r>
            <a:r>
              <a:rPr lang="en-US" dirty="0" err="1" smtClean="0"/>
              <a:t>yapmamız</a:t>
            </a:r>
            <a:r>
              <a:rPr lang="en-US" dirty="0" smtClean="0"/>
              <a:t> </a:t>
            </a:r>
            <a:r>
              <a:rPr lang="en-US" dirty="0" err="1" smtClean="0"/>
              <a:t>gerekmez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sınıfın</a:t>
            </a:r>
            <a:r>
              <a:rPr lang="en-US" dirty="0" smtClean="0"/>
              <a:t> </a:t>
            </a:r>
            <a:r>
              <a:rPr lang="en-US" dirty="0" err="1" smtClean="0"/>
              <a:t>arayüzünü</a:t>
            </a:r>
            <a:r>
              <a:rPr lang="en-US" dirty="0" smtClean="0"/>
              <a:t> </a:t>
            </a:r>
            <a:r>
              <a:rPr lang="en-US" dirty="0" err="1" smtClean="0"/>
              <a:t>istemcinin</a:t>
            </a:r>
            <a:r>
              <a:rPr lang="en-US" dirty="0" smtClean="0"/>
              <a:t> </a:t>
            </a:r>
            <a:r>
              <a:rPr lang="en-US" dirty="0" err="1" smtClean="0"/>
              <a:t>istediği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arayüze</a:t>
            </a:r>
            <a:r>
              <a:rPr lang="en-US" dirty="0" smtClean="0"/>
              <a:t> </a:t>
            </a:r>
            <a:r>
              <a:rPr lang="en-US" dirty="0" err="1" smtClean="0"/>
              <a:t>dönüştürme</a:t>
            </a:r>
            <a:r>
              <a:rPr lang="en-US" dirty="0" smtClean="0"/>
              <a:t> </a:t>
            </a:r>
            <a:r>
              <a:rPr lang="en-US" dirty="0" err="1" smtClean="0"/>
              <a:t>işlemi</a:t>
            </a:r>
            <a:r>
              <a:rPr lang="en-US" dirty="0" smtClean="0"/>
              <a:t> </a:t>
            </a:r>
            <a:r>
              <a:rPr lang="en-US" dirty="0" err="1" smtClean="0"/>
              <a:t>yapar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Birbiriyle</a:t>
            </a:r>
            <a:r>
              <a:rPr lang="en-US" dirty="0" smtClean="0"/>
              <a:t> </a:t>
            </a:r>
            <a:r>
              <a:rPr lang="en-US" dirty="0" err="1" smtClean="0"/>
              <a:t>uyumsuz</a:t>
            </a:r>
            <a:r>
              <a:rPr lang="en-US" dirty="0" smtClean="0"/>
              <a:t> </a:t>
            </a:r>
            <a:r>
              <a:rPr lang="en-US" dirty="0" err="1" smtClean="0"/>
              <a:t>arayüzleri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sınıfların</a:t>
            </a:r>
            <a:r>
              <a:rPr lang="en-US" dirty="0" smtClean="0"/>
              <a:t> </a:t>
            </a:r>
            <a:r>
              <a:rPr lang="en-US" dirty="0" err="1" smtClean="0"/>
              <a:t>birbiriyle</a:t>
            </a:r>
            <a:r>
              <a:rPr lang="en-US" dirty="0" smtClean="0"/>
              <a:t> </a:t>
            </a:r>
            <a:r>
              <a:rPr lang="en-US" dirty="0" err="1" smtClean="0"/>
              <a:t>çalışmasını</a:t>
            </a:r>
            <a:r>
              <a:rPr lang="en-US" dirty="0" smtClean="0"/>
              <a:t> </a:t>
            </a:r>
            <a:r>
              <a:rPr lang="en-US" dirty="0" err="1" smtClean="0"/>
              <a:t>sağlar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sınıfı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arayüzle</a:t>
            </a:r>
            <a:r>
              <a:rPr lang="en-US" dirty="0" smtClean="0"/>
              <a:t> </a:t>
            </a:r>
            <a:r>
              <a:rPr lang="en-US" dirty="0" err="1" smtClean="0"/>
              <a:t>sarmalar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Eski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bileşeni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oluşturulan</a:t>
            </a:r>
            <a:r>
              <a:rPr lang="en-US" dirty="0" smtClean="0"/>
              <a:t> </a:t>
            </a:r>
            <a:r>
              <a:rPr lang="en-US" dirty="0" err="1" smtClean="0"/>
              <a:t>sisteme</a:t>
            </a:r>
            <a:r>
              <a:rPr lang="en-US" dirty="0" smtClean="0"/>
              <a:t> </a:t>
            </a:r>
            <a:r>
              <a:rPr lang="en-US" dirty="0" err="1" smtClean="0"/>
              <a:t>entegre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Günlük</a:t>
            </a:r>
            <a:r>
              <a:rPr lang="en-US" dirty="0" smtClean="0"/>
              <a:t> </a:t>
            </a:r>
            <a:r>
              <a:rPr lang="en-US" dirty="0" err="1" smtClean="0"/>
              <a:t>hayatta</a:t>
            </a:r>
            <a:r>
              <a:rPr lang="en-US" dirty="0" smtClean="0"/>
              <a:t> </a:t>
            </a:r>
            <a:r>
              <a:rPr lang="en-US" dirty="0" err="1" smtClean="0"/>
              <a:t>kullandığım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“Adapter” </a:t>
            </a:r>
            <a:r>
              <a:rPr lang="en-US" dirty="0" err="1" smtClean="0"/>
              <a:t>örneği</a:t>
            </a:r>
            <a:r>
              <a:rPr lang="en-US" dirty="0" smtClean="0"/>
              <a:t> </a:t>
            </a:r>
            <a:r>
              <a:rPr lang="en-US" dirty="0" err="1" smtClean="0"/>
              <a:t>vereyim</a:t>
            </a:r>
            <a:r>
              <a:rPr lang="en-US" dirty="0" smtClean="0"/>
              <a:t>. </a:t>
            </a:r>
            <a:r>
              <a:rPr lang="en-US" dirty="0" err="1" smtClean="0"/>
              <a:t>Bildiğimiz</a:t>
            </a:r>
            <a:r>
              <a:rPr lang="en-US" dirty="0" smtClean="0"/>
              <a:t> </a:t>
            </a:r>
            <a:r>
              <a:rPr lang="en-US" dirty="0" err="1" smtClean="0"/>
              <a:t>üzere</a:t>
            </a:r>
            <a:r>
              <a:rPr lang="en-US" dirty="0" smtClean="0"/>
              <a:t> </a:t>
            </a:r>
            <a:r>
              <a:rPr lang="en-US" dirty="0" err="1" smtClean="0"/>
              <a:t>ülkeden</a:t>
            </a:r>
            <a:r>
              <a:rPr lang="en-US" dirty="0" smtClean="0"/>
              <a:t> </a:t>
            </a:r>
            <a:r>
              <a:rPr lang="en-US" dirty="0" err="1" smtClean="0"/>
              <a:t>ülkeye</a:t>
            </a:r>
            <a:r>
              <a:rPr lang="en-US" dirty="0" smtClean="0"/>
              <a:t> </a:t>
            </a:r>
            <a:r>
              <a:rPr lang="en-US" dirty="0" err="1" smtClean="0"/>
              <a:t>voltaj</a:t>
            </a:r>
            <a:r>
              <a:rPr lang="en-US" dirty="0" smtClean="0"/>
              <a:t> </a:t>
            </a:r>
            <a:r>
              <a:rPr lang="en-US" dirty="0" err="1" smtClean="0"/>
              <a:t>farklılıkları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 Bu </a:t>
            </a:r>
            <a:r>
              <a:rPr lang="en-US" dirty="0" err="1" smtClean="0"/>
              <a:t>yüzden</a:t>
            </a:r>
            <a:r>
              <a:rPr lang="en-US" dirty="0" smtClean="0"/>
              <a:t> </a:t>
            </a:r>
            <a:r>
              <a:rPr lang="en-US" dirty="0" err="1" smtClean="0"/>
              <a:t>voltaj</a:t>
            </a:r>
            <a:r>
              <a:rPr lang="en-US" dirty="0" smtClean="0"/>
              <a:t> </a:t>
            </a:r>
            <a:r>
              <a:rPr lang="en-US" dirty="0" err="1" smtClean="0"/>
              <a:t>dönüştürücüler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Bende </a:t>
            </a:r>
            <a:r>
              <a:rPr lang="en-US" dirty="0" err="1" smtClean="0"/>
              <a:t>bulunan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aldığım</a:t>
            </a:r>
            <a:r>
              <a:rPr lang="en-US" dirty="0" smtClean="0"/>
              <a:t> </a:t>
            </a:r>
            <a:r>
              <a:rPr lang="en-US" dirty="0" err="1" smtClean="0"/>
              <a:t>Çin</a:t>
            </a:r>
            <a:r>
              <a:rPr lang="en-US" dirty="0" smtClean="0"/>
              <a:t> tipi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güç</a:t>
            </a:r>
            <a:r>
              <a:rPr lang="en-US" dirty="0" smtClean="0"/>
              <a:t> </a:t>
            </a:r>
            <a:r>
              <a:rPr lang="en-US" dirty="0" err="1" smtClean="0"/>
              <a:t>fişi</a:t>
            </a:r>
            <a:r>
              <a:rPr lang="en-US" dirty="0" smtClean="0"/>
              <a:t> var. </a:t>
            </a:r>
            <a:r>
              <a:rPr lang="en-US" dirty="0" err="1" smtClean="0"/>
              <a:t>Türkiye’de</a:t>
            </a:r>
            <a:r>
              <a:rPr lang="en-US" dirty="0" smtClean="0"/>
              <a:t> </a:t>
            </a:r>
            <a:r>
              <a:rPr lang="en-US" dirty="0" err="1" smtClean="0"/>
              <a:t>yaşadığım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soket</a:t>
            </a:r>
            <a:r>
              <a:rPr lang="en-US" dirty="0" smtClean="0"/>
              <a:t> </a:t>
            </a:r>
            <a:r>
              <a:rPr lang="en-US" dirty="0" err="1" smtClean="0"/>
              <a:t>türü</a:t>
            </a:r>
            <a:r>
              <a:rPr lang="en-US" dirty="0" smtClean="0"/>
              <a:t> </a:t>
            </a:r>
            <a:r>
              <a:rPr lang="en-US" dirty="0" err="1" smtClean="0"/>
              <a:t>uyumsuz</a:t>
            </a:r>
            <a:r>
              <a:rPr lang="en-US" dirty="0" smtClean="0"/>
              <a:t> </a:t>
            </a:r>
            <a:r>
              <a:rPr lang="en-US" dirty="0" err="1" smtClean="0"/>
              <a:t>oluyor</a:t>
            </a:r>
            <a:r>
              <a:rPr lang="en-US" dirty="0" smtClean="0"/>
              <a:t>. Bu </a:t>
            </a:r>
            <a:r>
              <a:rPr lang="en-US" dirty="0" err="1" smtClean="0"/>
              <a:t>yüzden</a:t>
            </a:r>
            <a:r>
              <a:rPr lang="en-US" dirty="0" smtClean="0"/>
              <a:t> </a:t>
            </a:r>
            <a:r>
              <a:rPr lang="en-US" dirty="0" err="1" smtClean="0"/>
              <a:t>doğrudan</a:t>
            </a:r>
            <a:r>
              <a:rPr lang="en-US" dirty="0" smtClean="0"/>
              <a:t> </a:t>
            </a:r>
            <a:r>
              <a:rPr lang="en-US" dirty="0" err="1" smtClean="0"/>
              <a:t>kullanamıyorum</a:t>
            </a:r>
            <a:r>
              <a:rPr lang="en-US" dirty="0" smtClean="0"/>
              <a:t>.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şarj</a:t>
            </a:r>
            <a:r>
              <a:rPr lang="en-US" dirty="0" smtClean="0"/>
              <a:t> </a:t>
            </a:r>
            <a:r>
              <a:rPr lang="en-US" dirty="0" err="1" smtClean="0"/>
              <a:t>edebilmek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adaptör</a:t>
            </a:r>
            <a:r>
              <a:rPr lang="en-US" dirty="0" smtClean="0"/>
              <a:t> </a:t>
            </a:r>
            <a:r>
              <a:rPr lang="en-US" dirty="0" err="1" smtClean="0"/>
              <a:t>kullanıyorum</a:t>
            </a:r>
            <a:r>
              <a:rPr lang="en-US" dirty="0" smtClean="0"/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7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6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78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11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Genellikle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arası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ilişkileri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diyagramları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gösteririz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sayede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yazılımcılar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arasında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iletişim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oluşmuş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Belli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tasarımı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istediğiniz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yazdığınız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projeye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kolaylıyla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uygulayabilirsiniz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.Design </a:t>
            </a:r>
            <a:r>
              <a:rPr lang="en-US" dirty="0" err="1" smtClean="0"/>
              <a:t>Pattern’lar</a:t>
            </a:r>
            <a:r>
              <a:rPr lang="en-US" dirty="0" smtClean="0"/>
              <a:t>, </a:t>
            </a:r>
            <a:r>
              <a:rPr lang="en-US" dirty="0" err="1" smtClean="0"/>
              <a:t>ortak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sorunu</a:t>
            </a:r>
            <a:r>
              <a:rPr lang="en-US" dirty="0" smtClean="0"/>
              <a:t> </a:t>
            </a:r>
            <a:r>
              <a:rPr lang="en-US" dirty="0" err="1" smtClean="0"/>
              <a:t>çözmek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programlama</a:t>
            </a:r>
            <a:r>
              <a:rPr lang="en-US" dirty="0" smtClean="0"/>
              <a:t> </a:t>
            </a:r>
            <a:r>
              <a:rPr lang="en-US" dirty="0" err="1" smtClean="0"/>
              <a:t>dilinden</a:t>
            </a:r>
            <a:r>
              <a:rPr lang="en-US" dirty="0" smtClean="0"/>
              <a:t> </a:t>
            </a:r>
            <a:r>
              <a:rPr lang="en-US" dirty="0" err="1" smtClean="0"/>
              <a:t>bağımsız</a:t>
            </a:r>
            <a:r>
              <a:rPr lang="en-US" dirty="0" smtClean="0"/>
              <a:t> </a:t>
            </a:r>
            <a:r>
              <a:rPr lang="en-US" dirty="0" err="1" smtClean="0"/>
              <a:t>stratejilerdir</a:t>
            </a:r>
            <a:r>
              <a:rPr lang="en-US" dirty="0" smtClean="0"/>
              <a:t>. Bu </a:t>
            </a:r>
            <a:r>
              <a:rPr lang="en-US" dirty="0" err="1" smtClean="0"/>
              <a:t>bir</a:t>
            </a:r>
            <a:r>
              <a:rPr lang="en-US" dirty="0" smtClean="0"/>
              <a:t> design </a:t>
            </a:r>
            <a:r>
              <a:rPr lang="en-US" dirty="0" err="1" smtClean="0"/>
              <a:t>pattern’nın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uygulamayı</a:t>
            </a:r>
            <a:r>
              <a:rPr lang="en-US" dirty="0" smtClean="0"/>
              <a:t> </a:t>
            </a:r>
            <a:r>
              <a:rPr lang="en-US" dirty="0" err="1" smtClean="0"/>
              <a:t>değil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fikri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ettiği</a:t>
            </a:r>
            <a:r>
              <a:rPr lang="en-US" dirty="0" smtClean="0"/>
              <a:t> </a:t>
            </a:r>
            <a:r>
              <a:rPr lang="en-US" dirty="0" err="1" smtClean="0"/>
              <a:t>anlamına</a:t>
            </a:r>
            <a:r>
              <a:rPr lang="en-US" dirty="0" smtClean="0"/>
              <a:t> </a:t>
            </a:r>
            <a:r>
              <a:rPr lang="en-US" dirty="0" err="1" smtClean="0"/>
              <a:t>gelir</a:t>
            </a:r>
            <a:r>
              <a:rPr lang="en-US" dirty="0" smtClean="0"/>
              <a:t>. Design Pattern </a:t>
            </a:r>
            <a:r>
              <a:rPr lang="en-US" dirty="0" err="1" smtClean="0"/>
              <a:t>kullanarak</a:t>
            </a:r>
            <a:r>
              <a:rPr lang="en-US" dirty="0" smtClean="0"/>
              <a:t> </a:t>
            </a:r>
            <a:r>
              <a:rPr lang="en-US" dirty="0" err="1" smtClean="0"/>
              <a:t>kodunuzu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esnek</a:t>
            </a:r>
            <a:r>
              <a:rPr lang="en-US" dirty="0" smtClean="0"/>
              <a:t>, </a:t>
            </a:r>
            <a:r>
              <a:rPr lang="en-US" dirty="0" err="1" smtClean="0"/>
              <a:t>yeniden</a:t>
            </a:r>
            <a:r>
              <a:rPr lang="en-US" dirty="0" smtClean="0"/>
              <a:t> </a:t>
            </a:r>
            <a:r>
              <a:rPr lang="en-US" dirty="0" err="1" smtClean="0"/>
              <a:t>kullanılabilir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bakımı</a:t>
            </a:r>
            <a:r>
              <a:rPr lang="en-US" dirty="0" smtClean="0"/>
              <a:t> </a:t>
            </a:r>
            <a:r>
              <a:rPr lang="en-US" dirty="0" err="1" smtClean="0"/>
              <a:t>yapılabilir</a:t>
            </a:r>
            <a:r>
              <a:rPr lang="en-US" dirty="0" smtClean="0"/>
              <a:t> hale </a:t>
            </a:r>
            <a:r>
              <a:rPr lang="en-US" dirty="0" err="1" smtClean="0"/>
              <a:t>getirebilirsiniz</a:t>
            </a:r>
            <a:r>
              <a:rPr lang="en-US" dirty="0" smtClean="0"/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Java, C#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nesneye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yönelimli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programlama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dillerde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kullanabiliriz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7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07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60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Bir</a:t>
            </a:r>
            <a:r>
              <a:rPr lang="en-US" b="1" dirty="0" smtClean="0"/>
              <a:t> </a:t>
            </a:r>
            <a:r>
              <a:rPr lang="en-US" b="1" dirty="0" err="1" smtClean="0"/>
              <a:t>nesne</a:t>
            </a:r>
            <a:r>
              <a:rPr lang="en-US" b="1" dirty="0" smtClean="0"/>
              <a:t> </a:t>
            </a:r>
            <a:r>
              <a:rPr lang="en-US" b="1" dirty="0" err="1" smtClean="0"/>
              <a:t>içinde</a:t>
            </a:r>
            <a:r>
              <a:rPr lang="en-US" b="1" dirty="0" smtClean="0"/>
              <a:t> </a:t>
            </a:r>
            <a:r>
              <a:rPr lang="en-US" b="1" dirty="0" err="1" smtClean="0"/>
              <a:t>bir</a:t>
            </a:r>
            <a:r>
              <a:rPr lang="en-US" b="1" dirty="0" smtClean="0"/>
              <a:t> </a:t>
            </a:r>
            <a:r>
              <a:rPr lang="en-US" b="1" dirty="0" err="1" smtClean="0"/>
              <a:t>algoritmanın</a:t>
            </a:r>
            <a:r>
              <a:rPr lang="en-US" b="1" dirty="0" smtClean="0"/>
              <a:t> </a:t>
            </a:r>
            <a:r>
              <a:rPr lang="en-US" b="1" dirty="0" err="1" smtClean="0"/>
              <a:t>farklı</a:t>
            </a:r>
            <a:r>
              <a:rPr lang="en-US" b="1" dirty="0" smtClean="0"/>
              <a:t> </a:t>
            </a:r>
            <a:r>
              <a:rPr lang="en-US" b="1" dirty="0" err="1" smtClean="0"/>
              <a:t>türevlerini</a:t>
            </a:r>
            <a:r>
              <a:rPr lang="en-US" b="1" dirty="0" smtClean="0"/>
              <a:t> </a:t>
            </a:r>
            <a:r>
              <a:rPr lang="en-US" b="1" dirty="0" err="1" smtClean="0"/>
              <a:t>kullanmak</a:t>
            </a:r>
            <a:r>
              <a:rPr lang="en-US" b="1" dirty="0" smtClean="0"/>
              <a:t> </a:t>
            </a:r>
            <a:r>
              <a:rPr lang="en-US" b="1" dirty="0" err="1" smtClean="0"/>
              <a:t>ve</a:t>
            </a:r>
            <a:r>
              <a:rPr lang="en-US" b="1" dirty="0" smtClean="0"/>
              <a:t> </a:t>
            </a:r>
            <a:r>
              <a:rPr lang="en-US" b="1" dirty="0" err="1" smtClean="0"/>
              <a:t>çalışma</a:t>
            </a:r>
            <a:r>
              <a:rPr lang="en-US" b="1" dirty="0" smtClean="0"/>
              <a:t> </a:t>
            </a:r>
            <a:r>
              <a:rPr lang="en-US" b="1" dirty="0" err="1" smtClean="0"/>
              <a:t>esnasında</a:t>
            </a:r>
            <a:r>
              <a:rPr lang="en-US" b="1" dirty="0" smtClean="0"/>
              <a:t> </a:t>
            </a:r>
            <a:r>
              <a:rPr lang="en-US" b="1" dirty="0" err="1" smtClean="0"/>
              <a:t>bir</a:t>
            </a:r>
            <a:r>
              <a:rPr lang="en-US" b="1" dirty="0" smtClean="0"/>
              <a:t> </a:t>
            </a:r>
            <a:r>
              <a:rPr lang="en-US" b="1" dirty="0" err="1" smtClean="0"/>
              <a:t>algoritmadan</a:t>
            </a:r>
            <a:r>
              <a:rPr lang="en-US" b="1" dirty="0" smtClean="0"/>
              <a:t> </a:t>
            </a:r>
            <a:r>
              <a:rPr lang="en-US" b="1" dirty="0" err="1" smtClean="0"/>
              <a:t>diğerine</a:t>
            </a:r>
            <a:r>
              <a:rPr lang="en-US" b="1" dirty="0" smtClean="0"/>
              <a:t> </a:t>
            </a:r>
            <a:r>
              <a:rPr lang="en-US" b="1" dirty="0" err="1" smtClean="0"/>
              <a:t>geçebilmek</a:t>
            </a:r>
            <a:r>
              <a:rPr lang="en-US" b="1" dirty="0" smtClean="0"/>
              <a:t> </a:t>
            </a:r>
            <a:r>
              <a:rPr lang="en-US" b="1" dirty="0" err="1" smtClean="0"/>
              <a:t>istediğinizde</a:t>
            </a:r>
            <a:r>
              <a:rPr lang="en-US" b="1" dirty="0" smtClean="0"/>
              <a:t> </a:t>
            </a:r>
            <a:r>
              <a:rPr lang="en-US" b="1" dirty="0" err="1" smtClean="0"/>
              <a:t>strateji</a:t>
            </a:r>
            <a:r>
              <a:rPr lang="en-US" b="1" dirty="0" smtClean="0"/>
              <a:t> </a:t>
            </a:r>
            <a:r>
              <a:rPr lang="en-US" b="1" dirty="0" err="1" smtClean="0"/>
              <a:t>tasarım</a:t>
            </a:r>
            <a:r>
              <a:rPr lang="en-US" b="1" dirty="0" smtClean="0"/>
              <a:t> </a:t>
            </a:r>
            <a:r>
              <a:rPr lang="en-US" b="1" dirty="0" err="1" smtClean="0"/>
              <a:t>kalıbın</a:t>
            </a:r>
            <a:r>
              <a:rPr lang="en-US" b="1" dirty="0" smtClean="0"/>
              <a:t> </a:t>
            </a:r>
            <a:r>
              <a:rPr lang="en-US" b="1" dirty="0" err="1" smtClean="0"/>
              <a:t>kullanabilirsiniz</a:t>
            </a:r>
            <a:r>
              <a:rPr lang="en-US" b="1" dirty="0" smtClean="0"/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9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5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Observer’lar</a:t>
            </a:r>
            <a:r>
              <a:rPr lang="en-US" dirty="0" smtClean="0"/>
              <a:t> (</a:t>
            </a:r>
            <a:r>
              <a:rPr lang="en-US" dirty="0" err="1" smtClean="0"/>
              <a:t>Gözlemciler</a:t>
            </a:r>
            <a:r>
              <a:rPr lang="en-US" dirty="0" smtClean="0"/>
              <a:t>), Subject (</a:t>
            </a:r>
            <a:r>
              <a:rPr lang="en-US" dirty="0" err="1" smtClean="0"/>
              <a:t>Özne</a:t>
            </a:r>
            <a:r>
              <a:rPr lang="en-US" dirty="0" smtClean="0"/>
              <a:t>)‘e </a:t>
            </a:r>
            <a:r>
              <a:rPr lang="en-US" dirty="0" err="1" smtClean="0"/>
              <a:t>bağımlıdır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Subject’in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değiştiğinde</a:t>
            </a:r>
            <a:r>
              <a:rPr lang="en-US" dirty="0" smtClean="0"/>
              <a:t> </a:t>
            </a:r>
            <a:r>
              <a:rPr lang="en-US" dirty="0" err="1" smtClean="0"/>
              <a:t>gözlemcilere</a:t>
            </a:r>
            <a:r>
              <a:rPr lang="en-US" dirty="0" smtClean="0"/>
              <a:t> </a:t>
            </a:r>
            <a:r>
              <a:rPr lang="en-US" dirty="0" err="1" smtClean="0"/>
              <a:t>haber</a:t>
            </a:r>
            <a:r>
              <a:rPr lang="en-US" dirty="0" smtClean="0"/>
              <a:t> </a:t>
            </a:r>
            <a:r>
              <a:rPr lang="en-US" dirty="0" err="1" smtClean="0"/>
              <a:t>verilir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Subject, </a:t>
            </a:r>
            <a:r>
              <a:rPr lang="en-US" dirty="0" err="1" smtClean="0"/>
              <a:t>object’in</a:t>
            </a:r>
            <a:r>
              <a:rPr lang="en-US" dirty="0" smtClean="0"/>
              <a:t> “durum </a:t>
            </a:r>
            <a:r>
              <a:rPr lang="en-US" dirty="0" err="1" smtClean="0"/>
              <a:t>bilgisini</a:t>
            </a:r>
            <a:r>
              <a:rPr lang="en-US" dirty="0" smtClean="0"/>
              <a:t>” </a:t>
            </a:r>
            <a:r>
              <a:rPr lang="en-US" dirty="0" err="1" smtClean="0"/>
              <a:t>tutar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onu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Observerlar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b="1" dirty="0" smtClean="0"/>
              <a:t>One Subject -to-Many Observers</a:t>
            </a:r>
            <a:r>
              <a:rPr lang="en-US" dirty="0" smtClean="0"/>
              <a:t> </a:t>
            </a:r>
            <a:r>
              <a:rPr lang="en-US" dirty="0" err="1" smtClean="0"/>
              <a:t>ilişkisi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verilerin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sahibi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b="1" dirty="0" err="1" smtClean="0"/>
              <a:t>gözlemciler</a:t>
            </a:r>
            <a:r>
              <a:rPr lang="en-US" b="1" dirty="0" smtClean="0"/>
              <a:t>, </a:t>
            </a:r>
            <a:r>
              <a:rPr lang="en-US" b="1" dirty="0" err="1" smtClean="0"/>
              <a:t>veriler</a:t>
            </a:r>
            <a:r>
              <a:rPr lang="en-US" b="1" dirty="0" smtClean="0"/>
              <a:t> </a:t>
            </a:r>
            <a:r>
              <a:rPr lang="en-US" b="1" dirty="0" err="1" smtClean="0"/>
              <a:t>değiştiğinde</a:t>
            </a:r>
            <a:r>
              <a:rPr lang="en-US" b="1" dirty="0" smtClean="0"/>
              <a:t> </a:t>
            </a:r>
            <a:r>
              <a:rPr lang="en-US" b="1" dirty="0" err="1" smtClean="0"/>
              <a:t>onları</a:t>
            </a:r>
            <a:r>
              <a:rPr lang="en-US" b="1" dirty="0" smtClean="0"/>
              <a:t> </a:t>
            </a:r>
            <a:r>
              <a:rPr lang="en-US" b="1" dirty="0" err="1" smtClean="0"/>
              <a:t>güncellemek</a:t>
            </a:r>
            <a:r>
              <a:rPr lang="en-US" b="1" dirty="0" smtClean="0"/>
              <a:t> </a:t>
            </a:r>
            <a:r>
              <a:rPr lang="en-US" b="1" dirty="0" err="1" smtClean="0"/>
              <a:t>için</a:t>
            </a:r>
            <a:r>
              <a:rPr lang="en-US" b="1" dirty="0" smtClean="0"/>
              <a:t> </a:t>
            </a:r>
            <a:r>
              <a:rPr lang="en-US" b="1" dirty="0" err="1" smtClean="0"/>
              <a:t>Subject’e</a:t>
            </a:r>
            <a:r>
              <a:rPr lang="en-US" b="1" dirty="0" smtClean="0"/>
              <a:t> </a:t>
            </a:r>
            <a:r>
              <a:rPr lang="en-US" b="1" dirty="0" err="1" smtClean="0"/>
              <a:t>bağımlıdır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nesnenin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etmesine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vermekten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temiz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Object Oriented </a:t>
            </a:r>
            <a:r>
              <a:rPr lang="en-US" dirty="0" err="1" smtClean="0"/>
              <a:t>tasarımdır</a:t>
            </a:r>
            <a:r>
              <a:rPr lang="en-US" dirty="0" smtClean="0"/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02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Observer’lar</a:t>
            </a:r>
            <a:r>
              <a:rPr lang="en-US" dirty="0" smtClean="0"/>
              <a:t> (</a:t>
            </a:r>
            <a:r>
              <a:rPr lang="en-US" dirty="0" err="1" smtClean="0"/>
              <a:t>Gözlemciler</a:t>
            </a:r>
            <a:r>
              <a:rPr lang="en-US" dirty="0" smtClean="0"/>
              <a:t>), Subject (</a:t>
            </a:r>
            <a:r>
              <a:rPr lang="en-US" dirty="0" err="1" smtClean="0"/>
              <a:t>Özne</a:t>
            </a:r>
            <a:r>
              <a:rPr lang="en-US" dirty="0" smtClean="0"/>
              <a:t>)‘e </a:t>
            </a:r>
            <a:r>
              <a:rPr lang="en-US" dirty="0" err="1" smtClean="0"/>
              <a:t>bağımlıdır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Subject’in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değiştiğinde</a:t>
            </a:r>
            <a:r>
              <a:rPr lang="en-US" dirty="0" smtClean="0"/>
              <a:t> </a:t>
            </a:r>
            <a:r>
              <a:rPr lang="en-US" dirty="0" err="1" smtClean="0"/>
              <a:t>gözlemcilere</a:t>
            </a:r>
            <a:r>
              <a:rPr lang="en-US" dirty="0" smtClean="0"/>
              <a:t> </a:t>
            </a:r>
            <a:r>
              <a:rPr lang="en-US" dirty="0" err="1" smtClean="0"/>
              <a:t>haber</a:t>
            </a:r>
            <a:r>
              <a:rPr lang="en-US" dirty="0" smtClean="0"/>
              <a:t> </a:t>
            </a:r>
            <a:r>
              <a:rPr lang="en-US" dirty="0" err="1" smtClean="0"/>
              <a:t>verilir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Subject, </a:t>
            </a:r>
            <a:r>
              <a:rPr lang="en-US" dirty="0" err="1" smtClean="0"/>
              <a:t>object’in</a:t>
            </a:r>
            <a:r>
              <a:rPr lang="en-US" dirty="0" smtClean="0"/>
              <a:t> “durum </a:t>
            </a:r>
            <a:r>
              <a:rPr lang="en-US" dirty="0" err="1" smtClean="0"/>
              <a:t>bilgisini</a:t>
            </a:r>
            <a:r>
              <a:rPr lang="en-US" dirty="0" smtClean="0"/>
              <a:t>” </a:t>
            </a:r>
            <a:r>
              <a:rPr lang="en-US" dirty="0" err="1" smtClean="0"/>
              <a:t>tutar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onu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Observerlar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b="1" dirty="0" smtClean="0"/>
              <a:t>One Subject -to-Many Observers</a:t>
            </a:r>
            <a:r>
              <a:rPr lang="en-US" dirty="0" smtClean="0"/>
              <a:t> </a:t>
            </a:r>
            <a:r>
              <a:rPr lang="en-US" dirty="0" err="1" smtClean="0"/>
              <a:t>ilişkisi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verilerin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sahibi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b="1" dirty="0" err="1" smtClean="0"/>
              <a:t>gözlemciler</a:t>
            </a:r>
            <a:r>
              <a:rPr lang="en-US" b="1" dirty="0" smtClean="0"/>
              <a:t>, </a:t>
            </a:r>
            <a:r>
              <a:rPr lang="en-US" b="1" dirty="0" err="1" smtClean="0"/>
              <a:t>veriler</a:t>
            </a:r>
            <a:r>
              <a:rPr lang="en-US" b="1" dirty="0" smtClean="0"/>
              <a:t> </a:t>
            </a:r>
            <a:r>
              <a:rPr lang="en-US" b="1" dirty="0" err="1" smtClean="0"/>
              <a:t>değiştiğinde</a:t>
            </a:r>
            <a:r>
              <a:rPr lang="en-US" b="1" dirty="0" smtClean="0"/>
              <a:t> </a:t>
            </a:r>
            <a:r>
              <a:rPr lang="en-US" b="1" dirty="0" err="1" smtClean="0"/>
              <a:t>onları</a:t>
            </a:r>
            <a:r>
              <a:rPr lang="en-US" b="1" dirty="0" smtClean="0"/>
              <a:t> </a:t>
            </a:r>
            <a:r>
              <a:rPr lang="en-US" b="1" dirty="0" err="1" smtClean="0"/>
              <a:t>güncellemek</a:t>
            </a:r>
            <a:r>
              <a:rPr lang="en-US" b="1" dirty="0" smtClean="0"/>
              <a:t> </a:t>
            </a:r>
            <a:r>
              <a:rPr lang="en-US" b="1" dirty="0" err="1" smtClean="0"/>
              <a:t>için</a:t>
            </a:r>
            <a:r>
              <a:rPr lang="en-US" b="1" dirty="0" smtClean="0"/>
              <a:t> </a:t>
            </a:r>
            <a:r>
              <a:rPr lang="en-US" b="1" dirty="0" err="1" smtClean="0"/>
              <a:t>Subject’e</a:t>
            </a:r>
            <a:r>
              <a:rPr lang="en-US" b="1" dirty="0" smtClean="0"/>
              <a:t> </a:t>
            </a:r>
            <a:r>
              <a:rPr lang="en-US" b="1" dirty="0" err="1" smtClean="0"/>
              <a:t>bağımlıdır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nesnenin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etmesine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vermekten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temiz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Object Oriented </a:t>
            </a:r>
            <a:r>
              <a:rPr lang="en-US" dirty="0" err="1" smtClean="0"/>
              <a:t>tasarımdır</a:t>
            </a:r>
            <a:r>
              <a:rPr lang="en-US" dirty="0" smtClean="0"/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6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Observer’lar</a:t>
            </a:r>
            <a:r>
              <a:rPr lang="en-US" dirty="0" smtClean="0"/>
              <a:t> (</a:t>
            </a:r>
            <a:r>
              <a:rPr lang="en-US" dirty="0" err="1" smtClean="0"/>
              <a:t>Gözlemciler</a:t>
            </a:r>
            <a:r>
              <a:rPr lang="en-US" dirty="0" smtClean="0"/>
              <a:t>), Subject (</a:t>
            </a:r>
            <a:r>
              <a:rPr lang="en-US" dirty="0" err="1" smtClean="0"/>
              <a:t>Özne</a:t>
            </a:r>
            <a:r>
              <a:rPr lang="en-US" dirty="0" smtClean="0"/>
              <a:t>)‘e </a:t>
            </a:r>
            <a:r>
              <a:rPr lang="en-US" dirty="0" err="1" smtClean="0"/>
              <a:t>bağımlıdır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Subject’in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değiştiğinde</a:t>
            </a:r>
            <a:r>
              <a:rPr lang="en-US" dirty="0" smtClean="0"/>
              <a:t> </a:t>
            </a:r>
            <a:r>
              <a:rPr lang="en-US" dirty="0" err="1" smtClean="0"/>
              <a:t>gözlemcilere</a:t>
            </a:r>
            <a:r>
              <a:rPr lang="en-US" dirty="0" smtClean="0"/>
              <a:t> </a:t>
            </a:r>
            <a:r>
              <a:rPr lang="en-US" dirty="0" err="1" smtClean="0"/>
              <a:t>haber</a:t>
            </a:r>
            <a:r>
              <a:rPr lang="en-US" dirty="0" smtClean="0"/>
              <a:t> </a:t>
            </a:r>
            <a:r>
              <a:rPr lang="en-US" dirty="0" err="1" smtClean="0"/>
              <a:t>verilir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Subject, </a:t>
            </a:r>
            <a:r>
              <a:rPr lang="en-US" dirty="0" err="1" smtClean="0"/>
              <a:t>object’in</a:t>
            </a:r>
            <a:r>
              <a:rPr lang="en-US" dirty="0" smtClean="0"/>
              <a:t> “durum </a:t>
            </a:r>
            <a:r>
              <a:rPr lang="en-US" dirty="0" err="1" smtClean="0"/>
              <a:t>bilgisini</a:t>
            </a:r>
            <a:r>
              <a:rPr lang="en-US" dirty="0" smtClean="0"/>
              <a:t>” </a:t>
            </a:r>
            <a:r>
              <a:rPr lang="en-US" dirty="0" err="1" smtClean="0"/>
              <a:t>tutar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onu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Observerlar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b="1" dirty="0" smtClean="0"/>
              <a:t>One Subject -to-Many Observers</a:t>
            </a:r>
            <a:r>
              <a:rPr lang="en-US" dirty="0" smtClean="0"/>
              <a:t> </a:t>
            </a:r>
            <a:r>
              <a:rPr lang="en-US" dirty="0" err="1" smtClean="0"/>
              <a:t>ilişkisi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Subject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verilerin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sahibi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b="1" dirty="0" err="1" smtClean="0"/>
              <a:t>gözlemciler</a:t>
            </a:r>
            <a:r>
              <a:rPr lang="en-US" b="1" dirty="0" smtClean="0"/>
              <a:t>, </a:t>
            </a:r>
            <a:r>
              <a:rPr lang="en-US" b="1" dirty="0" err="1" smtClean="0"/>
              <a:t>veriler</a:t>
            </a:r>
            <a:r>
              <a:rPr lang="en-US" b="1" dirty="0" smtClean="0"/>
              <a:t> </a:t>
            </a:r>
            <a:r>
              <a:rPr lang="en-US" b="1" dirty="0" err="1" smtClean="0"/>
              <a:t>değiştiğinde</a:t>
            </a:r>
            <a:r>
              <a:rPr lang="en-US" b="1" dirty="0" smtClean="0"/>
              <a:t> </a:t>
            </a:r>
            <a:r>
              <a:rPr lang="en-US" b="1" dirty="0" err="1" smtClean="0"/>
              <a:t>onları</a:t>
            </a:r>
            <a:r>
              <a:rPr lang="en-US" b="1" dirty="0" smtClean="0"/>
              <a:t> </a:t>
            </a:r>
            <a:r>
              <a:rPr lang="en-US" b="1" dirty="0" err="1" smtClean="0"/>
              <a:t>güncellemek</a:t>
            </a:r>
            <a:r>
              <a:rPr lang="en-US" b="1" dirty="0" smtClean="0"/>
              <a:t> </a:t>
            </a:r>
            <a:r>
              <a:rPr lang="en-US" b="1" dirty="0" err="1" smtClean="0"/>
              <a:t>için</a:t>
            </a:r>
            <a:r>
              <a:rPr lang="en-US" b="1" dirty="0" smtClean="0"/>
              <a:t> </a:t>
            </a:r>
            <a:r>
              <a:rPr lang="en-US" b="1" dirty="0" err="1" smtClean="0"/>
              <a:t>Subject’e</a:t>
            </a:r>
            <a:r>
              <a:rPr lang="en-US" b="1" dirty="0" smtClean="0"/>
              <a:t> </a:t>
            </a:r>
            <a:r>
              <a:rPr lang="en-US" b="1" dirty="0" err="1" smtClean="0"/>
              <a:t>bağımlıdır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nesnenin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etmesine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vermekten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temiz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Object Oriented </a:t>
            </a:r>
            <a:r>
              <a:rPr lang="en-US" dirty="0" err="1" smtClean="0"/>
              <a:t>tasarımdır</a:t>
            </a:r>
            <a:r>
              <a:rPr lang="en-US" dirty="0" smtClean="0"/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64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09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desenlerin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amacı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nesnelerin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doğru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şekilde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oluşturulmasını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esnek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oluşturmayı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tekrarını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indirmeyi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programlama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hatalarını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azaltmayı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hedefler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Bu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nesnelerin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birbiriyle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nasıl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etkileşime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girdiğini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geldiğini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alır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Structural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Pattern'ler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yazılımın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yeniden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kullanılabilirliğini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ölçeklenebilirliğini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sürdürülebilirliğini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artırarak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tekrarını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indirirler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modüler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yapıya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olmasını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sağlarlar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b="1" dirty="0" smtClean="0"/>
              <a:t>Behavioral</a:t>
            </a:r>
            <a:r>
              <a:rPr lang="en-US" dirty="0" smtClean="0"/>
              <a:t>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nesnelerin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nasıl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etkileşime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girdiği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birbirleriyle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nasıl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haberleştikleri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davranışlarının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nasıl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yönetildiği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konuları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alır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Behavioral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Pattern'ler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yazılımın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esnek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yeniden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kullanılabilir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sürdürülebilir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olmasını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sağlar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Eğer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patternları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doğru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şekilde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kullanırsak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kodlarımız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esnek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yeniden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kullanılabiilir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00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2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AntiPatterns</a:t>
            </a:r>
            <a:r>
              <a:rPr lang="en-US" dirty="0" smtClean="0"/>
              <a:t> </a:t>
            </a:r>
            <a:r>
              <a:rPr lang="en-US" dirty="0" err="1" smtClean="0"/>
              <a:t>kavramlarını</a:t>
            </a:r>
            <a:r>
              <a:rPr lang="en-US" dirty="0" smtClean="0"/>
              <a:t> </a:t>
            </a:r>
            <a:r>
              <a:rPr lang="en-US" dirty="0" err="1" smtClean="0"/>
              <a:t>bilmek</a:t>
            </a:r>
            <a:r>
              <a:rPr lang="en-US" dirty="0" smtClean="0"/>
              <a:t>, </a:t>
            </a:r>
            <a:r>
              <a:rPr lang="en-US" dirty="0" err="1" smtClean="0"/>
              <a:t>yazılım</a:t>
            </a:r>
            <a:r>
              <a:rPr lang="en-US" dirty="0" smtClean="0"/>
              <a:t> </a:t>
            </a:r>
            <a:r>
              <a:rPr lang="en-US" dirty="0" err="1" smtClean="0"/>
              <a:t>geliştirme</a:t>
            </a:r>
            <a:r>
              <a:rPr lang="en-US" dirty="0" smtClean="0"/>
              <a:t> </a:t>
            </a:r>
            <a:r>
              <a:rPr lang="en-US" dirty="0" err="1" smtClean="0"/>
              <a:t>sürecinde</a:t>
            </a:r>
            <a:r>
              <a:rPr lang="en-US" dirty="0" smtClean="0"/>
              <a:t> </a:t>
            </a:r>
            <a:r>
              <a:rPr lang="en-US" dirty="0" err="1" smtClean="0"/>
              <a:t>karşılaşılabilecek</a:t>
            </a:r>
            <a:r>
              <a:rPr lang="en-US" dirty="0" smtClean="0"/>
              <a:t> </a:t>
            </a:r>
            <a:r>
              <a:rPr lang="en-US" dirty="0" err="1" smtClean="0"/>
              <a:t>ciddi</a:t>
            </a:r>
            <a:r>
              <a:rPr lang="en-US" dirty="0" smtClean="0"/>
              <a:t> </a:t>
            </a:r>
            <a:r>
              <a:rPr lang="en-US" dirty="0" err="1" smtClean="0"/>
              <a:t>problemleri</a:t>
            </a:r>
            <a:r>
              <a:rPr lang="en-US" dirty="0" smtClean="0"/>
              <a:t> </a:t>
            </a:r>
            <a:r>
              <a:rPr lang="en-US" dirty="0" err="1" smtClean="0"/>
              <a:t>önceden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edebilmeyi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tedbir</a:t>
            </a:r>
            <a:r>
              <a:rPr lang="en-US" dirty="0" smtClean="0"/>
              <a:t> </a:t>
            </a:r>
            <a:r>
              <a:rPr lang="en-US" dirty="0" err="1" smtClean="0"/>
              <a:t>almayı</a:t>
            </a:r>
            <a:r>
              <a:rPr lang="en-US" dirty="0" smtClean="0"/>
              <a:t> </a:t>
            </a:r>
            <a:r>
              <a:rPr lang="en-US" dirty="0" err="1" smtClean="0"/>
              <a:t>kolaylaştırır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Spaghetti Code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kodun</a:t>
            </a:r>
            <a:r>
              <a:rPr lang="en-US" dirty="0" smtClean="0"/>
              <a:t> </a:t>
            </a:r>
            <a:r>
              <a:rPr lang="en-US" dirty="0" err="1" smtClean="0"/>
              <a:t>okunabilirliğinin</a:t>
            </a:r>
            <a:r>
              <a:rPr lang="en-US" dirty="0" smtClean="0"/>
              <a:t> </a:t>
            </a:r>
            <a:r>
              <a:rPr lang="en-US" dirty="0" err="1" smtClean="0"/>
              <a:t>düşük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,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takibinin</a:t>
            </a:r>
            <a:r>
              <a:rPr lang="en-US" dirty="0" smtClean="0"/>
              <a:t> </a:t>
            </a:r>
            <a:r>
              <a:rPr lang="en-US" dirty="0" err="1" smtClean="0"/>
              <a:t>zor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durumunda</a:t>
            </a:r>
            <a:r>
              <a:rPr lang="en-US" dirty="0" smtClean="0"/>
              <a:t>, </a:t>
            </a:r>
            <a:r>
              <a:rPr lang="en-US" dirty="0" err="1" smtClean="0"/>
              <a:t>koda</a:t>
            </a:r>
            <a:r>
              <a:rPr lang="en-US" dirty="0" smtClean="0"/>
              <a:t> </a:t>
            </a:r>
            <a:r>
              <a:rPr lang="en-US" dirty="0" err="1" smtClean="0"/>
              <a:t>verilen</a:t>
            </a:r>
            <a:r>
              <a:rPr lang="en-US" dirty="0" smtClean="0"/>
              <a:t> </a:t>
            </a:r>
            <a:r>
              <a:rPr lang="en-US" dirty="0" err="1" smtClean="0"/>
              <a:t>isimdir</a:t>
            </a:r>
            <a:r>
              <a:rPr lang="en-US" dirty="0" smtClean="0"/>
              <a:t>. GOTO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içerisinde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atlamak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karmaşık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blokları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aradığınızı</a:t>
            </a:r>
            <a:r>
              <a:rPr lang="en-US" dirty="0" smtClean="0"/>
              <a:t> </a:t>
            </a:r>
            <a:r>
              <a:rPr lang="en-US" dirty="0" err="1" smtClean="0"/>
              <a:t>bulmak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gerekli</a:t>
            </a:r>
            <a:r>
              <a:rPr lang="en-US" dirty="0" smtClean="0"/>
              <a:t> </a:t>
            </a:r>
            <a:r>
              <a:rPr lang="en-US" dirty="0" err="1" smtClean="0"/>
              <a:t>değişiklikleri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sizi</a:t>
            </a:r>
            <a:r>
              <a:rPr lang="en-US" dirty="0" smtClean="0"/>
              <a:t> </a:t>
            </a:r>
            <a:r>
              <a:rPr lang="en-US" dirty="0" err="1" smtClean="0"/>
              <a:t>sandığınızdan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zorlayacaktır</a:t>
            </a:r>
            <a:r>
              <a:rPr lang="en-US" dirty="0" smtClean="0"/>
              <a:t>. </a:t>
            </a:r>
            <a:r>
              <a:rPr lang="en-US" dirty="0" err="1" smtClean="0"/>
              <a:t>Yalnızca</a:t>
            </a:r>
            <a:r>
              <a:rPr lang="en-US" dirty="0" smtClean="0"/>
              <a:t> </a:t>
            </a:r>
            <a:r>
              <a:rPr lang="en-US" dirty="0" err="1" smtClean="0"/>
              <a:t>siz</a:t>
            </a:r>
            <a:r>
              <a:rPr lang="en-US" dirty="0" smtClean="0"/>
              <a:t> </a:t>
            </a:r>
            <a:r>
              <a:rPr lang="en-US" dirty="0" err="1" smtClean="0"/>
              <a:t>değil</a:t>
            </a:r>
            <a:r>
              <a:rPr lang="en-US" dirty="0" smtClean="0"/>
              <a:t>, </a:t>
            </a:r>
            <a:r>
              <a:rPr lang="en-US" dirty="0" err="1" smtClean="0"/>
              <a:t>yazılımı</a:t>
            </a:r>
            <a:r>
              <a:rPr lang="en-US" dirty="0" smtClean="0"/>
              <a:t> </a:t>
            </a:r>
            <a:r>
              <a:rPr lang="en-US" dirty="0" err="1" smtClean="0"/>
              <a:t>sizden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geliştirici</a:t>
            </a:r>
            <a:r>
              <a:rPr lang="en-US" dirty="0" smtClean="0"/>
              <a:t> </a:t>
            </a:r>
            <a:r>
              <a:rPr lang="en-US" dirty="0" err="1" smtClean="0"/>
              <a:t>düzenlemek</a:t>
            </a:r>
            <a:r>
              <a:rPr lang="en-US" dirty="0" smtClean="0"/>
              <a:t> </a:t>
            </a:r>
            <a:r>
              <a:rPr lang="en-US" dirty="0" err="1" smtClean="0"/>
              <a:t>istediğinde</a:t>
            </a:r>
            <a:r>
              <a:rPr lang="en-US" dirty="0" smtClean="0"/>
              <a:t> </a:t>
            </a:r>
            <a:r>
              <a:rPr lang="en-US" dirty="0" err="1" smtClean="0"/>
              <a:t>iş</a:t>
            </a:r>
            <a:r>
              <a:rPr lang="en-US" dirty="0" smtClean="0"/>
              <a:t> </a:t>
            </a:r>
            <a:r>
              <a:rPr lang="en-US" dirty="0" err="1" smtClean="0"/>
              <a:t>yükü</a:t>
            </a:r>
            <a:r>
              <a:rPr lang="en-US" dirty="0" smtClean="0"/>
              <a:t> </a:t>
            </a:r>
            <a:r>
              <a:rPr lang="en-US" dirty="0" err="1" smtClean="0"/>
              <a:t>artacak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spagetti</a:t>
            </a:r>
            <a:r>
              <a:rPr lang="en-US" dirty="0" smtClean="0"/>
              <a:t> </a:t>
            </a:r>
            <a:r>
              <a:rPr lang="en-US" dirty="0" err="1" smtClean="0"/>
              <a:t>kodunuz</a:t>
            </a:r>
            <a:r>
              <a:rPr lang="en-US" dirty="0" smtClean="0"/>
              <a:t> </a:t>
            </a:r>
            <a:r>
              <a:rPr lang="en-US" dirty="0" err="1" smtClean="0"/>
              <a:t>yazılımcının</a:t>
            </a:r>
            <a:r>
              <a:rPr lang="en-US" dirty="0" smtClean="0"/>
              <a:t> </a:t>
            </a:r>
            <a:r>
              <a:rPr lang="en-US" dirty="0" err="1" smtClean="0"/>
              <a:t>hatalar</a:t>
            </a:r>
            <a:r>
              <a:rPr lang="en-US" dirty="0" smtClean="0"/>
              <a:t> </a:t>
            </a:r>
            <a:r>
              <a:rPr lang="en-US" dirty="0" err="1" smtClean="0"/>
              <a:t>yapmasına</a:t>
            </a:r>
            <a:r>
              <a:rPr lang="en-US" dirty="0" smtClean="0"/>
              <a:t> </a:t>
            </a:r>
            <a:r>
              <a:rPr lang="en-US" dirty="0" err="1" smtClean="0"/>
              <a:t>neden</a:t>
            </a:r>
            <a:r>
              <a:rPr lang="en-US" dirty="0" smtClean="0"/>
              <a:t> </a:t>
            </a:r>
            <a:r>
              <a:rPr lang="en-US" dirty="0" err="1" smtClean="0"/>
              <a:t>olacaktır</a:t>
            </a:r>
            <a:r>
              <a:rPr lang="en-US" dirty="0" smtClean="0"/>
              <a:t>. </a:t>
            </a:r>
            <a:r>
              <a:rPr lang="en-US" dirty="0" err="1" smtClean="0"/>
              <a:t>Önlemek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endParaRPr lang="en-US" dirty="0" smtClean="0"/>
          </a:p>
          <a:p>
            <a:r>
              <a:rPr lang="en-US" dirty="0" err="1" smtClean="0"/>
              <a:t>Kodlar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sayfa</a:t>
            </a:r>
            <a:r>
              <a:rPr lang="en-US" dirty="0" smtClean="0"/>
              <a:t> </a:t>
            </a:r>
            <a:r>
              <a:rPr lang="en-US" dirty="0" err="1" smtClean="0"/>
              <a:t>sığdırılmamalıdır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Koşulla</a:t>
            </a:r>
            <a:r>
              <a:rPr lang="en-US" dirty="0" smtClean="0"/>
              <a:t> </a:t>
            </a:r>
            <a:r>
              <a:rPr lang="en-US" dirty="0" err="1" smtClean="0"/>
              <a:t>ilişkilendirilmesi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kodlar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if </a:t>
            </a:r>
            <a:r>
              <a:rPr lang="en-US" dirty="0" err="1" smtClean="0"/>
              <a:t>blokları</a:t>
            </a:r>
            <a:r>
              <a:rPr lang="en-US" dirty="0" smtClean="0"/>
              <a:t> </a:t>
            </a:r>
            <a:r>
              <a:rPr lang="en-US" dirty="0" err="1" smtClean="0"/>
              <a:t>kullanılmalıdır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Tekrarlanacak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kodlar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döngüler</a:t>
            </a:r>
            <a:r>
              <a:rPr lang="en-US" dirty="0" smtClean="0"/>
              <a:t> </a:t>
            </a:r>
            <a:r>
              <a:rPr lang="en-US" dirty="0" err="1" smtClean="0"/>
              <a:t>kullanılmalıdır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Kodların</a:t>
            </a:r>
            <a:r>
              <a:rPr lang="en-US" dirty="0" smtClean="0"/>
              <a:t> </a:t>
            </a:r>
            <a:r>
              <a:rPr lang="en-US" dirty="0" err="1" smtClean="0"/>
              <a:t>içinde</a:t>
            </a:r>
            <a:r>
              <a:rPr lang="en-US" dirty="0" smtClean="0"/>
              <a:t> GOTO </a:t>
            </a:r>
            <a:r>
              <a:rPr lang="en-US" dirty="0" err="1" smtClean="0"/>
              <a:t>satırı</a:t>
            </a:r>
            <a:r>
              <a:rPr lang="en-US" dirty="0" smtClean="0"/>
              <a:t> </a:t>
            </a:r>
            <a:r>
              <a:rPr lang="en-US" dirty="0" err="1" smtClean="0"/>
              <a:t>yer</a:t>
            </a:r>
            <a:r>
              <a:rPr lang="en-US" dirty="0" smtClean="0"/>
              <a:t> </a:t>
            </a:r>
            <a:r>
              <a:rPr lang="en-US" dirty="0" err="1" smtClean="0"/>
              <a:t>almamalıdır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Copy-Paste</a:t>
            </a:r>
            <a:r>
              <a:rPr lang="en-US" b="1" baseline="0" dirty="0" smtClean="0"/>
              <a:t> Programming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programcının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çözüme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gitmek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fonksiyondan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kopyalayıp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yapıştırarak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aynı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sıklıkla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kullanması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antipattern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örneğidir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Yazılım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geliştirici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yazdığı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yaptığını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bilmeli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planını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bilmediği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kodları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çözüm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amaçlı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copy-paste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kullanmaktan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kaçınmalıdır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yanında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copy-paste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programlama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yazılımcıyı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tekrarına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düşüreceğinden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uzun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vadede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kodlarda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bulunması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geliştirilmesi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gereken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durumlarda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dokunmak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gerekecektir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copy-paste programming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uzun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vadede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projeyi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sokacaktır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GOD</a:t>
            </a:r>
            <a:r>
              <a:rPr lang="en-US" b="1" baseline="0" dirty="0" smtClean="0"/>
              <a:t> OBJECT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Gereğinden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yapabilen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nesneler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adlandırılır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God Object,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Sınıfın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fonksiyona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konsantre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olmasıdır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divide&amp; conquer (</a:t>
            </a:r>
            <a:r>
              <a:rPr lang="en-US" dirty="0" err="1" smtClean="0"/>
              <a:t>böl&amp;yönet</a:t>
            </a:r>
            <a:r>
              <a:rPr lang="en-US" dirty="0" smtClean="0"/>
              <a:t>) </a:t>
            </a:r>
            <a:r>
              <a:rPr lang="en-US" dirty="0" err="1" smtClean="0"/>
              <a:t>yaklaşımıyla</a:t>
            </a:r>
            <a:r>
              <a:rPr lang="en-US" dirty="0" smtClean="0"/>
              <a:t> </a:t>
            </a:r>
            <a:r>
              <a:rPr lang="en-US" dirty="0" err="1" smtClean="0"/>
              <a:t>bütün</a:t>
            </a:r>
            <a:r>
              <a:rPr lang="en-US" dirty="0" smtClean="0"/>
              <a:t> </a:t>
            </a:r>
            <a:r>
              <a:rPr lang="en-US" dirty="0" err="1" smtClean="0"/>
              <a:t>objelerin</a:t>
            </a:r>
            <a:r>
              <a:rPr lang="en-US" dirty="0" smtClean="0"/>
              <a:t> </a:t>
            </a:r>
            <a:r>
              <a:rPr lang="en-US" dirty="0" err="1" smtClean="0"/>
              <a:t>kendine</a:t>
            </a:r>
            <a:r>
              <a:rPr lang="en-US" dirty="0" smtClean="0"/>
              <a:t> </a:t>
            </a:r>
            <a:r>
              <a:rPr lang="en-US" dirty="0" err="1" smtClean="0"/>
              <a:t>ait</a:t>
            </a:r>
            <a:r>
              <a:rPr lang="en-US" dirty="0" smtClean="0"/>
              <a:t> </a:t>
            </a:r>
            <a:r>
              <a:rPr lang="en-US" dirty="0" err="1" smtClean="0"/>
              <a:t>ayrılmış</a:t>
            </a:r>
            <a:r>
              <a:rPr lang="en-US" dirty="0" smtClean="0"/>
              <a:t> </a:t>
            </a:r>
            <a:r>
              <a:rPr lang="en-US" dirty="0" err="1" smtClean="0"/>
              <a:t>işleri</a:t>
            </a:r>
            <a:r>
              <a:rPr lang="en-US" dirty="0" smtClean="0"/>
              <a:t> </a:t>
            </a:r>
            <a:r>
              <a:rPr lang="en-US" dirty="0" err="1" smtClean="0"/>
              <a:t>yapıyor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gerekir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7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thread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erişim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sağlamak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istediğimizde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thread safe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olması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synchronized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yapısı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kullanmalıyız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3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5226F-DFAE-416C-A683-7FFD0FDAE6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5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zeynep-turker/design-patterns" TargetMode="External"/><Relationship Id="rId5" Type="http://schemas.openxmlformats.org/officeDocument/2006/relationships/hyperlink" Target="https://www.javatpoint.com/design-patterns-in-java" TargetMode="External"/><Relationship Id="rId4" Type="http://schemas.openxmlformats.org/officeDocument/2006/relationships/hyperlink" Target="https://www.digitalocean.com/community/tutorials/java-design-patterns-example-tutoria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7661766" y="-548487"/>
            <a:ext cx="15176340" cy="125159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7020" y="1232466"/>
            <a:ext cx="4112512" cy="491544"/>
            <a:chOff x="0" y="0"/>
            <a:chExt cx="5483349" cy="655392"/>
          </a:xfrm>
        </p:grpSpPr>
        <p:sp>
          <p:nvSpPr>
            <p:cNvPr id="11" name="TextBox 11"/>
            <p:cNvSpPr txBox="1"/>
            <p:nvPr/>
          </p:nvSpPr>
          <p:spPr>
            <a:xfrm>
              <a:off x="1156953" y="66519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 smtClean="0">
                  <a:solidFill>
                    <a:srgbClr val="FFFFFF"/>
                  </a:solidFill>
                  <a:latin typeface="Inter Bold"/>
                </a:rPr>
                <a:t>TUBITAK BILGEM</a:t>
              </a:r>
              <a:endParaRPr lang="en-US" sz="2201" dirty="0">
                <a:solidFill>
                  <a:srgbClr val="FFFFFF"/>
                </a:solidFill>
                <a:latin typeface="Inter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4702" cy="655392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657020" y="4461751"/>
            <a:ext cx="1457358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99"/>
              </a:lnSpc>
            </a:pPr>
            <a:r>
              <a:rPr lang="en-US" sz="12199" dirty="0" smtClean="0">
                <a:solidFill>
                  <a:srgbClr val="FFFFFF"/>
                </a:solidFill>
                <a:latin typeface="Georgia" panose="02040502050405020303" pitchFamily="18" charset="0"/>
              </a:rPr>
              <a:t>DESIGN PATTERNS</a:t>
            </a:r>
            <a:endParaRPr lang="en-US" sz="12199" dirty="0">
              <a:solidFill>
                <a:srgbClr val="C6AD5F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487400" y="9369581"/>
            <a:ext cx="45913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bg2"/>
                </a:solidFill>
                <a:latin typeface="Georgia" panose="02040502050405020303" pitchFamily="18" charset="0"/>
              </a:rPr>
              <a:t>Zeynep</a:t>
            </a:r>
            <a:r>
              <a:rPr lang="en-US" sz="3200" dirty="0" smtClean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  <a:latin typeface="Georgia" panose="02040502050405020303" pitchFamily="18" charset="0"/>
              </a:rPr>
              <a:t>Nazire</a:t>
            </a:r>
            <a:r>
              <a:rPr lang="en-US" sz="3200" dirty="0" smtClean="0">
                <a:solidFill>
                  <a:schemeClr val="bg2"/>
                </a:solidFill>
                <a:latin typeface="Georgia" panose="02040502050405020303" pitchFamily="18" charset="0"/>
              </a:rPr>
              <a:t> TURKER</a:t>
            </a:r>
            <a:endParaRPr lang="en-US" sz="32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47" y="1490622"/>
            <a:ext cx="9094905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15544800" y="1905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066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622" y="2247900"/>
            <a:ext cx="7765985" cy="2709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21" y="5694220"/>
            <a:ext cx="7765985" cy="25935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11" y="5420606"/>
            <a:ext cx="7724172" cy="28671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57215" y="70634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11" y="2247900"/>
            <a:ext cx="7724172" cy="20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181920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788" y="876300"/>
            <a:ext cx="9076418" cy="36249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788" y="4914900"/>
            <a:ext cx="9076418" cy="48937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57215" y="70634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8725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53" y="-762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3864" y="2705100"/>
            <a:ext cx="5564504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Abstract Factory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İlişkisel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olan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birden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fazla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nesnenin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üretimini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arayüz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tarafından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değil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her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ürün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ailesi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için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farklı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arayüz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tanımlayarak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sağlamaktadır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.</a:t>
            </a:r>
          </a:p>
          <a:p>
            <a:pPr>
              <a:lnSpc>
                <a:spcPts val="3359"/>
              </a:lnSpc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Fabrika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olarak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düşünürsek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Factory design pattern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sadece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ürünün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üretildiği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fabrika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, Abstract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Factory design pattern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farklı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ürünlerin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üretildiği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fabrika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olarak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düşünebiliriz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583180"/>
            <a:ext cx="7808258" cy="5105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657215" y="1905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8235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5657215" y="381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15" y="5538660"/>
            <a:ext cx="6132846" cy="4223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117" y="695236"/>
            <a:ext cx="8411365" cy="423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282" y="5429718"/>
            <a:ext cx="8458200" cy="436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315" y="1452637"/>
            <a:ext cx="6130218" cy="310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29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5657215" y="381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61796"/>
            <a:ext cx="10058400" cy="6763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40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5544800" y="84992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7" y="2247900"/>
            <a:ext cx="7099460" cy="1260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7" y="4229864"/>
            <a:ext cx="7112053" cy="1207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6" y="6159159"/>
            <a:ext cx="7094204" cy="11450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130" y="6103033"/>
            <a:ext cx="7069808" cy="1257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599" y="4173738"/>
            <a:ext cx="7101339" cy="12635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2247900"/>
            <a:ext cx="7101339" cy="1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5544800" y="84992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5" y="1471302"/>
            <a:ext cx="8281091" cy="376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54" y="1470718"/>
            <a:ext cx="7636817" cy="1728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3" y="4242067"/>
            <a:ext cx="7636817" cy="31961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374" y="5459004"/>
            <a:ext cx="8281091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49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82465" y="2527399"/>
            <a:ext cx="5670735" cy="566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Builder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Builder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pattern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karmaşık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oluşturmamıza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olanak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tanıyan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creational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desenidir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Builder,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nesnenin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constructor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kodununu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kendine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has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dönüştürerek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builder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olarak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adlandırılan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bağımsız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taşımayı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öneririr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68" y="1810777"/>
            <a:ext cx="9919597" cy="63576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7215" y="1905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1576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63" y="310396"/>
            <a:ext cx="4883674" cy="9666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5626735" y="13716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393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878" y="0"/>
            <a:ext cx="10545122" cy="10287000"/>
            <a:chOff x="0" y="0"/>
            <a:chExt cx="277731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7316" cy="2709333"/>
            </a:xfrm>
            <a:custGeom>
              <a:avLst/>
              <a:gdLst/>
              <a:ahLst/>
              <a:cxnLst/>
              <a:rect l="l" t="t" r="r" b="b"/>
              <a:pathLst>
                <a:path w="2777316" h="2709333">
                  <a:moveTo>
                    <a:pt x="0" y="0"/>
                  </a:moveTo>
                  <a:lnTo>
                    <a:pt x="2777316" y="0"/>
                  </a:lnTo>
                  <a:lnTo>
                    <a:pt x="2777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ctr">
                <a:lnSpc>
                  <a:spcPts val="112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32453"/>
              </p:ext>
            </p:extLst>
          </p:nvPr>
        </p:nvGraphicFramePr>
        <p:xfrm>
          <a:off x="1543050" y="2919712"/>
          <a:ext cx="5054868" cy="5384023"/>
        </p:xfrm>
        <a:graphic>
          <a:graphicData uri="http://schemas.openxmlformats.org/drawingml/2006/table">
            <a:tbl>
              <a:tblPr/>
              <a:tblGrid>
                <a:gridCol w="416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40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Design</a:t>
                      </a:r>
                      <a:r>
                        <a:rPr lang="en-US" sz="1999" b="1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 Pattern </a:t>
                      </a:r>
                      <a:r>
                        <a:rPr lang="en-US" sz="1999" b="1" baseline="0" dirty="0" err="1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Nedir</a:t>
                      </a:r>
                      <a:r>
                        <a:rPr lang="en-US" sz="1999" b="1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?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40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Design</a:t>
                      </a:r>
                      <a:r>
                        <a:rPr lang="en-US" sz="1999" b="1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 Pattern </a:t>
                      </a:r>
                      <a:r>
                        <a:rPr lang="en-US" sz="1999" b="1" baseline="0" dirty="0" err="1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Çeşitleri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45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i="0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Creational Design Patterns</a:t>
                      </a:r>
                      <a:endParaRPr lang="en-US" sz="1100" b="1" i="0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4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Structural</a:t>
                      </a:r>
                      <a:r>
                        <a:rPr lang="en-US" sz="1999" b="1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 Design Patterns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40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Behavioral</a:t>
                      </a:r>
                      <a:r>
                        <a:rPr lang="en-US" sz="1999" b="1" baseline="0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 Design Patterns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Anti Patterns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4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err="1" smtClean="0">
                          <a:solidFill>
                            <a:srgbClr val="070707"/>
                          </a:solidFill>
                          <a:latin typeface="Georgia" panose="02040502050405020303" pitchFamily="18" charset="0"/>
                        </a:rPr>
                        <a:t>Kaynakça</a:t>
                      </a:r>
                      <a:endParaRPr lang="en-US" sz="1100" b="1" dirty="0">
                        <a:latin typeface="Georgia" panose="02040502050405020303" pitchFamily="18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14259" y="7188466"/>
            <a:ext cx="1077392" cy="1115269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>
              <a:lnSpc>
                <a:spcPts val="1960"/>
              </a:lnSpc>
            </a:pPr>
            <a:endParaRPr lang="en-US" sz="1400" dirty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43050" y="1638300"/>
            <a:ext cx="5054868" cy="10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b="1" dirty="0" err="1" smtClean="0">
                <a:solidFill>
                  <a:srgbClr val="070707"/>
                </a:solidFill>
                <a:latin typeface="Georgia" panose="02040502050405020303" pitchFamily="18" charset="0"/>
              </a:rPr>
              <a:t>İçindekiler</a:t>
            </a:r>
            <a:endParaRPr lang="en-US" sz="4800" b="1" dirty="0">
              <a:solidFill>
                <a:srgbClr val="070707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45" y="2954630"/>
            <a:ext cx="8227787" cy="4319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8" y="0"/>
            <a:ext cx="18096012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35" y="1066800"/>
            <a:ext cx="13701918" cy="815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72455" y="762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2539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9" y="0"/>
            <a:ext cx="8494812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35" y="687475"/>
            <a:ext cx="7441626" cy="8912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247" y="687475"/>
            <a:ext cx="8679278" cy="7136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033" y="8033035"/>
            <a:ext cx="8679278" cy="1567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57215" y="51705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1056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949308" y="4758779"/>
            <a:ext cx="1038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STRUCTURAL DESIGN PATTERNS</a:t>
            </a:r>
            <a:endParaRPr lang="en-US" sz="44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1415" y="2782542"/>
            <a:ext cx="510367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endParaRPr lang="en-US" sz="2800" b="1" dirty="0" smtClean="0">
              <a:solidFill>
                <a:srgbClr val="070707"/>
              </a:solidFill>
              <a:latin typeface="Georgia" panose="02040502050405020303" pitchFamily="18" charset="0"/>
            </a:endParaRPr>
          </a:p>
          <a:p>
            <a:pPr>
              <a:lnSpc>
                <a:spcPts val="9000"/>
              </a:lnSpc>
            </a:pPr>
            <a:endParaRPr lang="en-US" sz="7500" dirty="0">
              <a:solidFill>
                <a:srgbClr val="070707"/>
              </a:solidFill>
              <a:latin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3393" y="3014711"/>
            <a:ext cx="5851935" cy="425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Adapter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birbiriyle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uyumlu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olmayan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interface’lere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sahip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birlikte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çalışabilmelerini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sağlayan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yapısal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(structural)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önce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yazılmış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kodları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düzenlemek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zorunda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kalmayız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791" y="1589677"/>
            <a:ext cx="10646409" cy="7107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74825" y="3810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Structural </a:t>
            </a:r>
            <a:r>
              <a:rPr lang="en-US" b="1" i="1" dirty="0"/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6442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00947" y="1349782"/>
            <a:ext cx="14486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Adapter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deseninde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yer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alan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yapılar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</a:t>
            </a:r>
          </a:p>
          <a:p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Target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 Client’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kullandığı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sınıflara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özel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Client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Uyumlu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olmayan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interface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kullanması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gereken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temsil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eder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Bu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uyumsuz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arayüz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tarafından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uygulanmaktadır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Target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interface’ine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uygun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objelerle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işbirliği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edilmesi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gereken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mevcut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tanımlar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Adaptörün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somut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uygulamasıdır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interface’ini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Target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interface’ine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adapte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eder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29" y="4914900"/>
            <a:ext cx="7976171" cy="421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5705305" y="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4643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62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84129"/>
            <a:ext cx="10058400" cy="71187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05305" y="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6936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9" y="0"/>
            <a:ext cx="8494812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6" y="2197764"/>
            <a:ext cx="697375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76" y="5717177"/>
            <a:ext cx="6973750" cy="3000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837" y="1790700"/>
            <a:ext cx="7501397" cy="3010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317" y="5753100"/>
            <a:ext cx="7501397" cy="2971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705305" y="762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1507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9" y="0"/>
            <a:ext cx="8494812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730298"/>
            <a:ext cx="7162800" cy="4726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2" y="2874560"/>
            <a:ext cx="7515045" cy="44375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705305" y="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49813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9372" y="2349678"/>
            <a:ext cx="5803983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Facade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Facade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birden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fazla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altında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toplayarak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kullanmamızı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sağlayan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Facade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arayüzü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kullanıldığında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diğer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sınıfların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method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detayları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bilmek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istenmez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Erişim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sırası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:                                             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Client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-&gt; Facade -&gt;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Subsystem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866900"/>
            <a:ext cx="9170590" cy="601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705305" y="2286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5219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263" y="1866900"/>
            <a:ext cx="9837473" cy="655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15705305" y="1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3885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6356" y="2963416"/>
            <a:ext cx="6165444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Design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Pattern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Nedir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?</a:t>
            </a:r>
          </a:p>
          <a:p>
            <a:pPr>
              <a:lnSpc>
                <a:spcPts val="3359"/>
              </a:lnSpc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Design Pattern,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yazılım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geliştiricilerin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yazılım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geliştirme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sırasında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karşılaştıkları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genel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sorunların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çözümüdür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Design Pattern,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algoritma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da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değildir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Ayrıca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belli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özgü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değildir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dilden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bağımsızdır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209800"/>
            <a:ext cx="911027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09600"/>
            <a:ext cx="7772400" cy="906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15705305" y="3810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8977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4" y="1191876"/>
            <a:ext cx="6537655" cy="207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25" y="4011553"/>
            <a:ext cx="6537655" cy="1953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26" y="6753628"/>
            <a:ext cx="6537655" cy="2174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31" y="446690"/>
            <a:ext cx="6801999" cy="594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724" y="6761296"/>
            <a:ext cx="6788861" cy="3287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705305" y="0"/>
            <a:ext cx="258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Structural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4315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954117" y="4758779"/>
            <a:ext cx="103797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BEHAVIORAL DESIGN PATTERNS</a:t>
            </a:r>
            <a:endParaRPr lang="en-US" sz="44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" y="762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1678" y="3189044"/>
            <a:ext cx="5225722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Strategy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veya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sınıfın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belirli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fonksiyonu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yerine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getirmek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için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birden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fazla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farklı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stratejik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yaklaşım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sunabileceği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durumlarda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kullanılır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Nesneleri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birbiri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arasında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değişebilir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hale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getirmeyi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sağlar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286000"/>
            <a:ext cx="8435838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8743" y="7620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Behavioral </a:t>
            </a:r>
            <a:r>
              <a:rPr lang="en-US" b="1" i="1" dirty="0"/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03413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5618743" y="7620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3529"/>
            <a:ext cx="10058400" cy="7079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13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2" y="2760843"/>
            <a:ext cx="6623362" cy="2230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4" y="7922757"/>
            <a:ext cx="6657090" cy="221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6" y="5353050"/>
            <a:ext cx="6695718" cy="2264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594965"/>
            <a:ext cx="6019800" cy="55526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6286500"/>
            <a:ext cx="8508381" cy="3717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672" y="305578"/>
            <a:ext cx="6623362" cy="21647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18743" y="22860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833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8585" y="1470719"/>
            <a:ext cx="5425557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Observer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Desing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Pattern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Observer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birden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fazla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nesneyi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takip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ettikleri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başka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gerçekleşen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olaylarla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ilgili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bilgilendirmeyi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sağlayan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abonelik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mekanizması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oluşturmayı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amaçlar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Observer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Subject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yapıları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vardır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Subject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Observerlar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arasında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One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Subject-to-Many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Observers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ilişkisi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vardır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Abonelik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listesi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dinamiktir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böylede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aboneler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istedikleri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zaman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abone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veya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abonelikten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çıkabilirler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Int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638300"/>
            <a:ext cx="10581859" cy="69273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568930" y="139468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32138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5" y="324134"/>
            <a:ext cx="9053482" cy="410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307" y="4425710"/>
            <a:ext cx="7919129" cy="5791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68930" y="139468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587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74476"/>
            <a:ext cx="6477000" cy="9538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5603503" y="28004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1350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1" y="1332527"/>
            <a:ext cx="7911137" cy="25135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1" y="4151897"/>
            <a:ext cx="7911137" cy="22218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02" y="6679600"/>
            <a:ext cx="7941617" cy="1817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1332527"/>
            <a:ext cx="7428939" cy="71647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18743" y="7620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1844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3243" y="1638300"/>
            <a:ext cx="5767557" cy="6976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Design Pattern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Çeşitleri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Creational Design Pattern,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nasıl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oluşturulacağına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yönelik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desenleridir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Structural Design Pattern,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araya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gelmesiyle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büyük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yapıların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nasıl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oluşturulacağına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kullanılacağına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yönelik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desenleridir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Behavioral Design Pattern,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birbiriyle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davranışlarını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etkileşimlerini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almak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için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kullanılan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desenleridir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76833"/>
            <a:ext cx="9752381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8" y="2007730"/>
            <a:ext cx="7857957" cy="6271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634714"/>
            <a:ext cx="8457139" cy="30175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03503" y="7620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Behavioral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4410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1238" y="2193798"/>
            <a:ext cx="6379499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Anti Patterns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Anti pattern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kısa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vadede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kendisini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çözümmüş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gibi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gösterse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de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aslında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projeye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zarar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veren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uygulamamamız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gereken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tekrarlayan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davranış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şekilleridir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pattern,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sorunu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çözdüğünden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fazla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problem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oluşturuyorsa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AntiPattern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’ dir.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Örnek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Anti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Pattern’ler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Spaghetti Code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Copy - Paste programming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God Object vb.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80" y="5915627"/>
            <a:ext cx="2823034" cy="2893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63" y="893445"/>
            <a:ext cx="2971800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6591300"/>
            <a:ext cx="5919039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1104900"/>
            <a:ext cx="4248150" cy="2548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16860794" y="0"/>
            <a:ext cx="14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Anti patterns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249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55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52908" y="2076599"/>
            <a:ext cx="47629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endParaRPr lang="en-US" sz="2400" b="1" dirty="0" smtClean="0">
              <a:solidFill>
                <a:srgbClr val="070707"/>
              </a:solidFill>
              <a:latin typeface="Georgia" panose="02040502050405020303" pitchFamily="18" charset="0"/>
            </a:endParaRPr>
          </a:p>
          <a:p>
            <a:pPr>
              <a:lnSpc>
                <a:spcPts val="9000"/>
              </a:lnSpc>
            </a:pPr>
            <a:endParaRPr lang="en-US" sz="7500" dirty="0">
              <a:solidFill>
                <a:srgbClr val="070707"/>
              </a:solidFill>
              <a:latin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2908" y="2764606"/>
            <a:ext cx="16037974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Kaynakça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  <a:hlinkClick r:id="rId3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3"/>
              </a:rPr>
              <a:t>https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3"/>
              </a:rPr>
              <a:t>://refactoring.guru/design-patterns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3"/>
              </a:rPr>
              <a:t>/</a:t>
            </a: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4"/>
              </a:rPr>
              <a:t>https://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4"/>
              </a:rPr>
              <a:t>www.digitalocean.com/community/tutorials/java-design-patterns-example-tutorial</a:t>
            </a: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5"/>
              </a:rPr>
              <a:t>https://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5"/>
              </a:rPr>
              <a:t>www.javatpoint.com/design-patterns-in-java</a:t>
            </a: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6"/>
              </a:rPr>
              <a:t>https://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  <a:hlinkClick r:id="rId6"/>
              </a:rPr>
              <a:t>github.com/zeynep-turker/design-patterns</a:t>
            </a: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8" y="0"/>
            <a:ext cx="18096012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05537" y="4589502"/>
            <a:ext cx="6356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TEŞEKKÜRLER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66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011024" y="4758779"/>
            <a:ext cx="102659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CREATIONAL DESIGN PATTERNS</a:t>
            </a:r>
            <a:endParaRPr lang="en-US" sz="44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0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0008" y="2545184"/>
            <a:ext cx="5675888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Singleton Design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Pattern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sınıftan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sadece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nesnenin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oluşturulmasını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Database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gibi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paylaşılan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kaynağın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aynı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anda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objesinin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olabilmesi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sağlanabilir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Singleton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deseni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global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değişken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gibi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programın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herhangi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yerinden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nesneye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erişmenizi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sağlar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324100"/>
            <a:ext cx="8932151" cy="563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51200" y="190500"/>
            <a:ext cx="263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Creational design pattern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5585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27" y="1651465"/>
            <a:ext cx="6408546" cy="698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15544800" y="1905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65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8362206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41" y="2247900"/>
            <a:ext cx="6648507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99" y="2247900"/>
            <a:ext cx="8636001" cy="3238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57215" y="1143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599" y="6057900"/>
            <a:ext cx="8483601" cy="13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0738" cy="10287000"/>
            <a:chOff x="0" y="0"/>
            <a:chExt cx="18306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37673" y="2745407"/>
            <a:ext cx="5667381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Factory Design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Pattern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sınıfın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nesnesinin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oluşturulması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için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gerekli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işlemleri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işlemleri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gerçekleştirecek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Factory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sınıfına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taşıyarak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gerçekleştirilir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Inter" panose="020B0604020202020204" charset="0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Farklı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veritabanlarına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bağlanmak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için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farklı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nesnelerin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oluşturulması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gerektiğinde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bu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tasarım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modeli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kullanılabilir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Inter" panose="020B060402020202020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745407"/>
            <a:ext cx="7923002" cy="5105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626735" y="114300"/>
            <a:ext cx="26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Creational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1312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16841</TotalTime>
  <Words>1721</Words>
  <Application>Microsoft Office PowerPoint</Application>
  <PresentationFormat>Custom</PresentationFormat>
  <Paragraphs>242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Inter Bold</vt:lpstr>
      <vt:lpstr>Calibri</vt:lpstr>
      <vt:lpstr>Inter</vt:lpstr>
      <vt:lpstr>Georgia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Black Gold White Simple Corporate Dark Style</dc:title>
  <dc:creator>Zeynep</dc:creator>
  <cp:lastModifiedBy>tt</cp:lastModifiedBy>
  <cp:revision>131</cp:revision>
  <dcterms:created xsi:type="dcterms:W3CDTF">2006-08-16T00:00:00Z</dcterms:created>
  <dcterms:modified xsi:type="dcterms:W3CDTF">2023-05-18T06:32:50Z</dcterms:modified>
  <dc:identifier>DAFh8dqO54w</dc:identifier>
</cp:coreProperties>
</file>